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375" r:id="rId2"/>
    <p:sldId id="407" r:id="rId3"/>
    <p:sldId id="414" r:id="rId4"/>
    <p:sldId id="425" r:id="rId5"/>
    <p:sldId id="426" r:id="rId6"/>
    <p:sldId id="305" r:id="rId7"/>
    <p:sldId id="416" r:id="rId8"/>
    <p:sldId id="418" r:id="rId9"/>
    <p:sldId id="419" r:id="rId10"/>
    <p:sldId id="429" r:id="rId11"/>
    <p:sldId id="424" r:id="rId12"/>
    <p:sldId id="420" r:id="rId13"/>
    <p:sldId id="267" r:id="rId14"/>
    <p:sldId id="427" r:id="rId15"/>
    <p:sldId id="270" r:id="rId16"/>
    <p:sldId id="271" r:id="rId17"/>
    <p:sldId id="269" r:id="rId18"/>
    <p:sldId id="272" r:id="rId19"/>
    <p:sldId id="428" r:id="rId20"/>
    <p:sldId id="274" r:id="rId21"/>
    <p:sldId id="412" r:id="rId22"/>
    <p:sldId id="413" r:id="rId23"/>
    <p:sldId id="384" r:id="rId24"/>
    <p:sldId id="273" r:id="rId25"/>
    <p:sldId id="298" r:id="rId26"/>
    <p:sldId id="392" r:id="rId27"/>
    <p:sldId id="406" r:id="rId28"/>
    <p:sldId id="303" r:id="rId29"/>
    <p:sldId id="304" r:id="rId30"/>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AC"/>
    <a:srgbClr val="0D63CE"/>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03" autoAdjust="0"/>
    <p:restoredTop sz="68161" autoAdjust="0"/>
  </p:normalViewPr>
  <p:slideViewPr>
    <p:cSldViewPr snapToGrid="0" snapToObjects="1">
      <p:cViewPr varScale="1">
        <p:scale>
          <a:sx n="105" d="100"/>
          <a:sy n="105" d="100"/>
        </p:scale>
        <p:origin x="2824" y="184"/>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0" d="100"/>
          <a:sy n="80" d="100"/>
        </p:scale>
        <p:origin x="2736"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10/14/20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10/14/20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考察なります。まずコーディング時間が短縮された要因です。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つで，ステートレス」な設計となっていることである．関数で実現することが簡素なので，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なお，本論文におけるビジネスアジリティの向上とは，サービスリリースまでの開発期間が短縮されることで，迅速なサービス提供が可能となることを指す．</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12</a:t>
            </a:fld>
            <a:endParaRPr kumimoji="1" lang="ja-JP" altLang="en-US"/>
          </a:p>
        </p:txBody>
      </p:sp>
    </p:spTree>
    <p:extLst>
      <p:ext uri="{BB962C8B-B14F-4D97-AF65-F5344CB8AC3E}">
        <p14:creationId xmlns:p14="http://schemas.microsoft.com/office/powerpoint/2010/main" val="51035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9c12679eb0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9c12679eb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課題が二つあることを明言する。</a:t>
            </a:r>
            <a:r>
              <a:rPr lang="en-US" altLang="ja-JP" dirty="0"/>
              <a:t>(</a:t>
            </a:r>
            <a:r>
              <a:rPr lang="ja-JP" altLang="en-US" dirty="0"/>
              <a:t>課題は〇と</a:t>
            </a:r>
            <a:r>
              <a:rPr lang="en-US" altLang="ja-JP" dirty="0"/>
              <a:t>×</a:t>
            </a:r>
            <a:r>
              <a:rPr lang="ja-JP" altLang="en-US" dirty="0"/>
              <a:t>でまず〇を説明します。</a:t>
            </a:r>
            <a:r>
              <a:rPr lang="en-US" altLang="ja-JP" dirty="0"/>
              <a:t>)</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検証作業時においても、開発者の得意とする言語を選択してコーディングを行ったため、複数言語が混在した。</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サーバレスアーキテクチャを保守していく上で、開発言語を選択することが望ましい。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t>
            </a:r>
            <a:r>
              <a:rPr lang="ja-JP" altLang="en-US" sz="1200" dirty="0"/>
              <a:t>システム拡張とかで、費用の面から別言語が混在する・・・というようなことを避けたい</a:t>
            </a:r>
            <a:r>
              <a:rPr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dk1"/>
                </a:solidFill>
                <a:latin typeface="Meiryo"/>
                <a:ea typeface="Meiryo"/>
                <a:cs typeface="Meiryo"/>
                <a:sym typeface="Meiryo"/>
              </a:rPr>
              <a:t>・プログラム開発言語の標準化</a:t>
            </a:r>
            <a:endParaRPr lang="en-US" altLang="ja-JP" sz="1200" dirty="0">
              <a:solidFill>
                <a:schemeClr val="dk1"/>
              </a:solidFill>
              <a:latin typeface="Meiryo"/>
              <a:ea typeface="Meiryo"/>
              <a:cs typeface="Meiryo"/>
              <a:sym typeface="Meiry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dk1"/>
                </a:solidFill>
                <a:latin typeface="Meiryo"/>
                <a:ea typeface="Meiryo"/>
                <a:cs typeface="Meiryo"/>
                <a:sym typeface="Meiryo"/>
              </a:rPr>
              <a:t>・参画メンバーの保有スキル</a:t>
            </a:r>
            <a:r>
              <a:rPr lang="ja-JP" altLang="en-US" sz="1050" dirty="0">
                <a:solidFill>
                  <a:schemeClr val="dk1"/>
                </a:solidFill>
                <a:latin typeface="Meiryo"/>
                <a:ea typeface="Meiryo"/>
                <a:cs typeface="Meiryo"/>
                <a:sym typeface="Meiryo"/>
              </a:rPr>
              <a:t>　</a:t>
            </a:r>
          </a:p>
          <a:p>
            <a:pPr marL="0" lvl="0" indent="0" algn="l" rtl="0">
              <a:spcBef>
                <a:spcPts val="0"/>
              </a:spcBef>
              <a:spcAft>
                <a:spcPts val="0"/>
              </a:spcAft>
              <a:buNone/>
            </a:pPr>
            <a:endParaRPr dirty="0"/>
          </a:p>
        </p:txBody>
      </p:sp>
      <p:sp>
        <p:nvSpPr>
          <p:cNvPr id="555" name="Google Shape;555;g9c12679eb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9c12679eb0_0_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9c12679eb0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検証では、システム構築にあたり事前学習を述べ</a:t>
            </a:r>
            <a:r>
              <a:rPr lang="en-US" altLang="ja-JP" dirty="0"/>
              <a:t>1</a:t>
            </a:r>
            <a:r>
              <a:rPr lang="ja-JP" altLang="en-US" dirty="0"/>
              <a:t>か月行った。</a:t>
            </a:r>
            <a:endParaRPr lang="en-US" altLang="ja-JP" dirty="0"/>
          </a:p>
          <a:p>
            <a:pPr marL="0" lvl="0" indent="0" algn="l" rtl="0">
              <a:spcBef>
                <a:spcPts val="0"/>
              </a:spcBef>
              <a:spcAft>
                <a:spcPts val="0"/>
              </a:spcAft>
              <a:buNone/>
            </a:pPr>
            <a:r>
              <a:rPr lang="ja-JP" altLang="en-US" dirty="0"/>
              <a:t>学習内容はコーディング、環境構築、仕様理解の</a:t>
            </a:r>
            <a:r>
              <a:rPr lang="en-US" altLang="ja-JP" dirty="0"/>
              <a:t>3</a:t>
            </a:r>
            <a:r>
              <a:rPr lang="ja-JP" altLang="en-US" dirty="0"/>
              <a:t>点。</a:t>
            </a:r>
            <a:endParaRPr lang="en-US" altLang="ja-JP" dirty="0"/>
          </a:p>
          <a:p>
            <a:pPr marL="0" lvl="0" indent="0" algn="l" rtl="0">
              <a:spcBef>
                <a:spcPts val="0"/>
              </a:spcBef>
              <a:spcAft>
                <a:spcPts val="0"/>
              </a:spcAft>
              <a:buNone/>
            </a:pPr>
            <a:r>
              <a:rPr lang="ja-JP" altLang="en-US" dirty="0"/>
              <a:t>企業レベルのシステムを構築するのであれば、さらに膨大な知識とスキルが必要になるため、組織ぐるみの教育体制が必要でしょう。</a:t>
            </a:r>
            <a:endParaRPr dirty="0"/>
          </a:p>
        </p:txBody>
      </p:sp>
      <p:sp>
        <p:nvSpPr>
          <p:cNvPr id="576" name="Google Shape;576;g9c12679eb0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690250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c12679eb0_0_8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9c12679eb0_0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また、</a:t>
            </a:r>
            <a:r>
              <a:rPr lang="en-US" altLang="ja-JP" dirty="0"/>
              <a:t>AWS</a:t>
            </a:r>
            <a:r>
              <a:rPr lang="ja-JP" altLang="en-US" dirty="0"/>
              <a:t>では</a:t>
            </a:r>
            <a:r>
              <a:rPr lang="en-US" altLang="ja-JP" dirty="0"/>
              <a:t>2020</a:t>
            </a:r>
            <a:r>
              <a:rPr lang="ja-JP" altLang="en-US" dirty="0"/>
              <a:t>年</a:t>
            </a:r>
            <a:r>
              <a:rPr lang="en-US" altLang="ja-JP" dirty="0"/>
              <a:t>3</a:t>
            </a:r>
            <a:r>
              <a:rPr lang="ja-JP" altLang="en-US" dirty="0"/>
              <a:t>月においても</a:t>
            </a:r>
            <a:r>
              <a:rPr lang="en-US" altLang="ja-JP" dirty="0"/>
              <a:t>175</a:t>
            </a:r>
            <a:r>
              <a:rPr lang="ja-JP" altLang="en-US" dirty="0"/>
              <a:t>を超える主要なサービスがあり、</a:t>
            </a:r>
            <a:endParaRPr lang="en-US" altLang="ja-JP" dirty="0"/>
          </a:p>
          <a:p>
            <a:pPr marL="0" lvl="0" indent="0" algn="l" rtl="0">
              <a:spcBef>
                <a:spcPts val="0"/>
              </a:spcBef>
              <a:spcAft>
                <a:spcPts val="0"/>
              </a:spcAft>
              <a:buNone/>
            </a:pPr>
            <a:r>
              <a:rPr lang="ja-JP" altLang="en-US" dirty="0"/>
              <a:t>日々新しいサービスが開発されている。そのため、継続的な学習が要求される。</a:t>
            </a:r>
            <a:endParaRPr dirty="0"/>
          </a:p>
        </p:txBody>
      </p:sp>
      <p:sp>
        <p:nvSpPr>
          <p:cNvPr id="584" name="Google Shape;584;g9c12679eb0_0_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c12679eb0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9c12679eb0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有識者が存在していたとしても，各部門・領域に点在している状態では，組織としてエンタープライズレベルの開発を推進していくことは難しい．</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そのため，クラウドを用いた開発を進めていくためには，ノウハウを集約した専門組織を設立し，領域横断的な人材育成を行うことが望ましい．</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indent="139700" algn="just"/>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a:t>
            </a:r>
            <a:r>
              <a:rPr lang="ja-JP" altLang="en-US" sz="1800" kern="100" dirty="0">
                <a:solidFill>
                  <a:srgbClr val="000000"/>
                </a:solidFill>
                <a:effectLst/>
                <a:latin typeface="Times New Roman" panose="02020603050405020304" pitchFamily="18" charset="0"/>
                <a:ea typeface="ＭＳ 明朝" panose="02020609040205080304" pitchFamily="17" charset="-128"/>
              </a:rPr>
              <a:t>修正箇所</a:t>
            </a:r>
            <a:r>
              <a:rPr lang="en-US" altLang="ja-JP" sz="1800" kern="100" dirty="0">
                <a:solidFill>
                  <a:srgbClr val="000000"/>
                </a:solidFill>
                <a:effectLst/>
                <a:latin typeface="Times New Roman" panose="02020603050405020304" pitchFamily="18" charset="0"/>
                <a:ea typeface="ＭＳ 明朝" panose="02020609040205080304" pitchFamily="17" charset="-128"/>
              </a:rPr>
              <a:t>】</a:t>
            </a:r>
          </a:p>
          <a:p>
            <a:pPr indent="139700" algn="just"/>
            <a:r>
              <a:rPr lang="ja-JP" altLang="en-US" sz="1800" kern="100" dirty="0">
                <a:solidFill>
                  <a:srgbClr val="000000"/>
                </a:solidFill>
                <a:effectLst/>
                <a:latin typeface="Times New Roman" panose="02020603050405020304" pitchFamily="18" charset="0"/>
                <a:ea typeface="ＭＳ 明朝" panose="02020609040205080304" pitchFamily="17" charset="-128"/>
              </a:rPr>
              <a:t>課題と提言を分ける。</a:t>
            </a:r>
            <a:r>
              <a:rPr lang="en-US" altLang="ja-JP" sz="1800" kern="100" dirty="0">
                <a:solidFill>
                  <a:srgbClr val="000000"/>
                </a:solidFill>
                <a:effectLst/>
                <a:latin typeface="Times New Roman" panose="02020603050405020304" pitchFamily="18" charset="0"/>
                <a:ea typeface="ＭＳ 明朝" panose="02020609040205080304" pitchFamily="17" charset="-128"/>
              </a:rPr>
              <a:t>(</a:t>
            </a:r>
            <a:r>
              <a:rPr lang="ja-JP" altLang="en-US" sz="1800" kern="100" dirty="0">
                <a:solidFill>
                  <a:srgbClr val="000000"/>
                </a:solidFill>
                <a:effectLst/>
                <a:latin typeface="Times New Roman" panose="02020603050405020304" pitchFamily="18" charset="0"/>
                <a:ea typeface="ＭＳ 明朝" panose="02020609040205080304" pitchFamily="17" charset="-128"/>
              </a:rPr>
              <a:t>課題と提言があいまい</a:t>
            </a:r>
            <a:r>
              <a:rPr lang="en-US" altLang="ja-JP" sz="1800" kern="100" dirty="0">
                <a:solidFill>
                  <a:srgbClr val="000000"/>
                </a:solidFill>
                <a:effectLst/>
                <a:latin typeface="Times New Roman" panose="02020603050405020304" pitchFamily="18" charset="0"/>
                <a:ea typeface="ＭＳ 明朝" panose="02020609040205080304" pitchFamily="17" charset="-128"/>
              </a:rPr>
              <a:t>)</a:t>
            </a:r>
          </a:p>
          <a:p>
            <a:pPr indent="139700" algn="just"/>
            <a:r>
              <a:rPr lang="ja-JP" altLang="en-US" sz="1800" kern="100" dirty="0">
                <a:solidFill>
                  <a:srgbClr val="000000"/>
                </a:solidFill>
                <a:effectLst/>
                <a:latin typeface="Times New Roman" panose="02020603050405020304" pitchFamily="18" charset="0"/>
                <a:ea typeface="ＭＳ 明朝" panose="02020609040205080304" pitchFamily="17" charset="-128"/>
              </a:rPr>
              <a:t>それか提言はスライド内に明記する。</a:t>
            </a:r>
            <a:endParaRPr lang="ja-JP" altLang="ja-JP" sz="1800" kern="100" dirty="0">
              <a:effectLst/>
              <a:latin typeface="Times New Roman" panose="02020603050405020304" pitchFamily="18" charset="0"/>
              <a:ea typeface="ＭＳ 明朝" panose="02020609040205080304" pitchFamily="17" charset="-128"/>
            </a:endParaRPr>
          </a:p>
        </p:txBody>
      </p:sp>
      <p:sp>
        <p:nvSpPr>
          <p:cNvPr id="592" name="Google Shape;592;g9c12679eb0_0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9c12679eb0_0_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9c12679eb0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6" name="Google Shape;576;g9c12679eb0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9baf6d60bb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9baf6d60bb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サーバレスアーキテクチャーを適用し運用業務を省力化することで，運用に割いていたコスト・人員を開発業務に充てられるため，よりスピーディな開発が可能になると考える．</a:t>
            </a:r>
            <a:endParaRPr dirty="0"/>
          </a:p>
        </p:txBody>
      </p:sp>
      <p:sp>
        <p:nvSpPr>
          <p:cNvPr id="599" name="Google Shape;599;g9baf6d60bb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9baf6d60bb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9baf6d60bb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各アプリケーションを疎に結合させることで，</a:t>
            </a:r>
            <a:r>
              <a:rPr lang="ja-JP" altLang="en-US" sz="1800" kern="100" dirty="0">
                <a:solidFill>
                  <a:srgbClr val="000000"/>
                </a:solidFill>
                <a:effectLst/>
                <a:latin typeface="Times New Roman" panose="02020603050405020304" pitchFamily="18" charset="0"/>
                <a:ea typeface="ＭＳ 明朝" panose="02020609040205080304" pitchFamily="17" charset="-128"/>
              </a:rPr>
              <a:t>つまりマイクロサービス化させることで、</a:t>
            </a:r>
            <a:r>
              <a:rPr lang="ja-JP" altLang="ja-JP" sz="1800" kern="100" dirty="0">
                <a:solidFill>
                  <a:srgbClr val="000000"/>
                </a:solidFill>
                <a:effectLst/>
                <a:latin typeface="Times New Roman" panose="02020603050405020304" pitchFamily="18" charset="0"/>
                <a:ea typeface="ＭＳ 明朝" panose="02020609040205080304" pitchFamily="17" charset="-128"/>
              </a:rPr>
              <a:t>機能追加・仕様変更時の際も対応範囲を局所化でき，低コスト・短納期で開発が可能であると考える．</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また上記の観点に加え，ドメイン駆動設計やアジャイル開発を組み合わせることで，より大きな効果が期待される．</a:t>
            </a:r>
            <a:endParaRPr lang="ja-JP" altLang="ja-JP" sz="1800" kern="100" dirty="0">
              <a:effectLst/>
              <a:latin typeface="Times New Roman" panose="02020603050405020304" pitchFamily="18" charset="0"/>
              <a:ea typeface="ＭＳ 明朝" panose="02020609040205080304" pitchFamily="17" charset="-128"/>
            </a:endParaRPr>
          </a:p>
          <a:p>
            <a:pPr marL="0" lvl="0" indent="0" algn="l" rtl="0">
              <a:spcBef>
                <a:spcPts val="0"/>
              </a:spcBef>
              <a:spcAft>
                <a:spcPts val="0"/>
              </a:spcAft>
              <a:buNone/>
            </a:pPr>
            <a:endParaRPr dirty="0"/>
          </a:p>
        </p:txBody>
      </p:sp>
      <p:sp>
        <p:nvSpPr>
          <p:cNvPr id="606" name="Google Shape;606;g9baf6d60bb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総括を最後に入れる。</a:t>
            </a:r>
            <a:endParaRPr kumimoji="1" lang="en-US" altLang="ja-JP" dirty="0"/>
          </a:p>
          <a:p>
            <a:r>
              <a:rPr kumimoji="1" lang="ja-JP" altLang="en-US" dirty="0"/>
              <a:t>⇒総まとめ</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c12679eb0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g9c12679eb0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g9c12679eb0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21</a:t>
            </a:fld>
            <a:endParaRPr kumimoji="1" lang="ja-JP" altLang="en-US"/>
          </a:p>
        </p:txBody>
      </p:sp>
    </p:spTree>
    <p:extLst>
      <p:ext uri="{BB962C8B-B14F-4D97-AF65-F5344CB8AC3E}">
        <p14:creationId xmlns:p14="http://schemas.microsoft.com/office/powerpoint/2010/main" val="419341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23</a:t>
            </a:fld>
            <a:endParaRPr kumimoji="1" lang="ja-JP" altLang="en-US"/>
          </a:p>
        </p:txBody>
      </p:sp>
    </p:spTree>
    <p:extLst>
      <p:ext uri="{BB962C8B-B14F-4D97-AF65-F5344CB8AC3E}">
        <p14:creationId xmlns:p14="http://schemas.microsoft.com/office/powerpoint/2010/main" val="1713941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24</a:t>
            </a:fld>
            <a:endParaRPr kumimoji="1" lang="ja-JP" altLang="en-US"/>
          </a:p>
        </p:txBody>
      </p:sp>
    </p:spTree>
    <p:extLst>
      <p:ext uri="{BB962C8B-B14F-4D97-AF65-F5344CB8AC3E}">
        <p14:creationId xmlns:p14="http://schemas.microsoft.com/office/powerpoint/2010/main" val="2524354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25</a:t>
            </a:fld>
            <a:endParaRPr kumimoji="1" lang="ja-JP" altLang="en-US"/>
          </a:p>
        </p:txBody>
      </p:sp>
    </p:spTree>
    <p:extLst>
      <p:ext uri="{BB962C8B-B14F-4D97-AF65-F5344CB8AC3E}">
        <p14:creationId xmlns:p14="http://schemas.microsoft.com/office/powerpoint/2010/main" val="3992278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26</a:t>
            </a:fld>
            <a:endParaRPr kumimoji="1" lang="ja-JP" altLang="en-US"/>
          </a:p>
        </p:txBody>
      </p:sp>
    </p:spTree>
    <p:extLst>
      <p:ext uri="{BB962C8B-B14F-4D97-AF65-F5344CB8AC3E}">
        <p14:creationId xmlns:p14="http://schemas.microsoft.com/office/powerpoint/2010/main" val="3080543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27</a:t>
            </a:fld>
            <a:endParaRPr kumimoji="1" lang="ja-JP" altLang="en-US"/>
          </a:p>
        </p:txBody>
      </p:sp>
    </p:spTree>
    <p:extLst>
      <p:ext uri="{BB962C8B-B14F-4D97-AF65-F5344CB8AC3E}">
        <p14:creationId xmlns:p14="http://schemas.microsoft.com/office/powerpoint/2010/main" val="2024617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28</a:t>
            </a:fld>
            <a:endParaRPr kumimoji="1" lang="ja-JP" altLang="en-US"/>
          </a:p>
        </p:txBody>
      </p:sp>
    </p:spTree>
    <p:extLst>
      <p:ext uri="{BB962C8B-B14F-4D97-AF65-F5344CB8AC3E}">
        <p14:creationId xmlns:p14="http://schemas.microsoft.com/office/powerpoint/2010/main" val="90226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29</a:t>
            </a:fld>
            <a:endParaRPr kumimoji="1" lang="ja-JP" altLang="en-US"/>
          </a:p>
        </p:txBody>
      </p:sp>
    </p:spTree>
    <p:extLst>
      <p:ext uri="{BB962C8B-B14F-4D97-AF65-F5344CB8AC3E}">
        <p14:creationId xmlns:p14="http://schemas.microsoft.com/office/powerpoint/2010/main" val="300074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150433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使用するグッズ購買サイトのシステム構成です。グッズ選定理由は、</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政府がキャッシュレス決済を推進しており，</a:t>
            </a:r>
            <a:r>
              <a:rPr lang="en-US" altLang="ja-JP" sz="1200" kern="100" dirty="0">
                <a:solidFill>
                  <a:srgbClr val="000000"/>
                </a:solidFill>
                <a:effectLst/>
                <a:latin typeface="Times New Roman" panose="02020603050405020304" pitchFamily="18" charset="0"/>
                <a:ea typeface="ＭＳ 明朝" panose="02020609040205080304" pitchFamily="17" charset="-128"/>
              </a:rPr>
              <a:t>EC</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サイトの立ち上げが増加すると考えたためである</a:t>
            </a:r>
            <a:r>
              <a:rPr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検証作業に際し、グッズ購買サイトの要求仕様を纏め、その要求仕様にもとづき、</a:t>
            </a:r>
            <a:r>
              <a:rPr kumimoji="1" lang="en-US" altLang="ja-JP" dirty="0"/>
              <a:t>AWS Samples</a:t>
            </a:r>
            <a:r>
              <a:rPr kumimoji="1" lang="ja-JP" altLang="en-US" dirty="0"/>
              <a:t>から類似のシステム構成を取得。</a:t>
            </a: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3090710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671361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キャプション付きコンテンツ_1">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114300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754105"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1143000"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0" name="直線​​コネクタ(S) 9">
            <a:extLst>
              <a:ext uri="{FF2B5EF4-FFF2-40B4-BE49-F238E27FC236}">
                <a16:creationId xmlns:a16="http://schemas.microsoft.com/office/drawing/2014/main" id="{F2E583C8-CCA8-BB4A-B8AA-4ED85B62E67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10/14/20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2020/10/14</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10/14/20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10/14/20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2020/10/14</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10/14/20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10/14/20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10/14/20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画像とキャプション_1">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概要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4F2F473-1441-4DA5-A7A9-BA2D58533C23}" type="datetime1">
              <a:rPr lang="ja-JP" altLang="en-US" noProof="0" smtClean="0"/>
              <a:t>2020/10/14</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124412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124412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124412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515382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5157905"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5157905"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10/14/20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10/14/20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10/14/20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2020/10/14</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22"/>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22"/>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22"/>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1537283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2020/10/14</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2020/10/14</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2020/10/14</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2020/10/14</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2020/10/14</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10/14/20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 id="2147483707" r:id="rId41"/>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hyperlink" Target="https://aws.amazon.com/jp/serverless/build-a-web-app/" TargetMode="External"/><Relationship Id="rId2" Type="http://schemas.openxmlformats.org/officeDocument/2006/relationships/notesSlide" Target="../notesSlides/notesSlide17.xml"/><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8.xml"/><Relationship Id="rId1" Type="http://schemas.openxmlformats.org/officeDocument/2006/relationships/slideLayout" Target="../slideLayouts/slideLayout3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pngimg.com/download/6628"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pngimg.com/download/662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a:t>サーバレスアーキテクチャーの適用による</a:t>
            </a:r>
            <a:br>
              <a:rPr lang="en-US" altLang="ja-JP" dirty="0"/>
            </a:br>
            <a:r>
              <a:rPr lang="ja-JP" altLang="ja-JP"/>
              <a:t>システム開発期間短縮効果の検証</a:t>
            </a:r>
            <a:endParaRPr lang="ja-JP" altLang="en-US">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40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a:solidFill>
                  <a:schemeClr val="tx1"/>
                </a:solidFill>
                <a:latin typeface="メイリオ" panose="020B0604030504040204" pitchFamily="50" charset="-128"/>
                <a:ea typeface="メイリオ" panose="020B0604030504040204" pitchFamily="50" charset="-128"/>
              </a:rPr>
              <a:t>つまたは、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a:t>
            </a:r>
            <a:r>
              <a:rPr lang="ja-JP" altLang="en-US" sz="2000" u="sng" dirty="0"/>
              <a:t>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grpSp>
        <p:nvGrpSpPr>
          <p:cNvPr id="14" name="グループ化 13">
            <a:extLst>
              <a:ext uri="{FF2B5EF4-FFF2-40B4-BE49-F238E27FC236}">
                <a16:creationId xmlns:a16="http://schemas.microsoft.com/office/drawing/2014/main" id="{8222D98B-B186-B146-AF5C-B4AB33CFB105}"/>
              </a:ext>
            </a:extLst>
          </p:cNvPr>
          <p:cNvGrpSpPr/>
          <p:nvPr/>
        </p:nvGrpSpPr>
        <p:grpSpPr>
          <a:xfrm>
            <a:off x="-71832" y="150156"/>
            <a:ext cx="1011283" cy="5218718"/>
            <a:chOff x="-71832" y="150156"/>
            <a:chExt cx="1011283" cy="5218718"/>
          </a:xfrm>
        </p:grpSpPr>
        <p:sp>
          <p:nvSpPr>
            <p:cNvPr id="17" name="1 つの角を切り取った四角形 16">
              <a:extLst>
                <a:ext uri="{FF2B5EF4-FFF2-40B4-BE49-F238E27FC236}">
                  <a16:creationId xmlns:a16="http://schemas.microsoft.com/office/drawing/2014/main" id="{00FBB1D5-4AD6-064A-8B03-F3AC752CE3F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8" name="1 つの角を切り取った四角形 17">
              <a:extLst>
                <a:ext uri="{FF2B5EF4-FFF2-40B4-BE49-F238E27FC236}">
                  <a16:creationId xmlns:a16="http://schemas.microsoft.com/office/drawing/2014/main" id="{EFDBDB74-AA35-0F41-9F32-FE5330B608C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1 つの角を切り取った四角形 18">
              <a:extLst>
                <a:ext uri="{FF2B5EF4-FFF2-40B4-BE49-F238E27FC236}">
                  <a16:creationId xmlns:a16="http://schemas.microsoft.com/office/drawing/2014/main" id="{B75380FD-AD59-BF45-8B4A-B627B82B9ED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1" name="1 つの角を切り取った四角形 20">
              <a:extLst>
                <a:ext uri="{FF2B5EF4-FFF2-40B4-BE49-F238E27FC236}">
                  <a16:creationId xmlns:a16="http://schemas.microsoft.com/office/drawing/2014/main" id="{F3C1DAC1-BCF8-CB44-979F-9F06AF743C27}"/>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2" name="1 つの角を切り取った四角形 21">
              <a:extLst>
                <a:ext uri="{FF2B5EF4-FFF2-40B4-BE49-F238E27FC236}">
                  <a16:creationId xmlns:a16="http://schemas.microsoft.com/office/drawing/2014/main" id="{58387159-2848-D04F-986A-0589E991EB5D}"/>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28">
              <a:extLst>
                <a:ext uri="{FF2B5EF4-FFF2-40B4-BE49-F238E27FC236}">
                  <a16:creationId xmlns:a16="http://schemas.microsoft.com/office/drawing/2014/main" id="{227DE675-7A7D-544B-841F-BB054A76DB8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0" name="1 つの角を切り取った四角形 29">
              <a:extLst>
                <a:ext uri="{FF2B5EF4-FFF2-40B4-BE49-F238E27FC236}">
                  <a16:creationId xmlns:a16="http://schemas.microsoft.com/office/drawing/2014/main" id="{9D689BD2-648D-3E40-8EDE-FAB6BE7EFDF1}"/>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テキスト ボックス 30">
              <a:extLst>
                <a:ext uri="{FF2B5EF4-FFF2-40B4-BE49-F238E27FC236}">
                  <a16:creationId xmlns:a16="http://schemas.microsoft.com/office/drawing/2014/main" id="{76F93F90-0B51-3442-BE0F-D4D6B11A5C45}"/>
                </a:ext>
              </a:extLst>
            </p:cNvPr>
            <p:cNvSpPr txBox="1"/>
            <p:nvPr/>
          </p:nvSpPr>
          <p:spPr>
            <a:xfrm>
              <a:off x="0" y="242251"/>
              <a:ext cx="80010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紹介</a:t>
              </a:r>
            </a:p>
          </p:txBody>
        </p:sp>
        <p:sp>
          <p:nvSpPr>
            <p:cNvPr id="32" name="テキスト ボックス 31">
              <a:extLst>
                <a:ext uri="{FF2B5EF4-FFF2-40B4-BE49-F238E27FC236}">
                  <a16:creationId xmlns:a16="http://schemas.microsoft.com/office/drawing/2014/main" id="{03B22B42-D00C-4B4D-806D-0CC0F3D331C6}"/>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3" name="テキスト ボックス 32">
              <a:extLst>
                <a:ext uri="{FF2B5EF4-FFF2-40B4-BE49-F238E27FC236}">
                  <a16:creationId xmlns:a16="http://schemas.microsoft.com/office/drawing/2014/main" id="{18F5575C-86B3-4F45-A1BF-303DA1E0E93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4" name="テキスト ボックス 33">
              <a:extLst>
                <a:ext uri="{FF2B5EF4-FFF2-40B4-BE49-F238E27FC236}">
                  <a16:creationId xmlns:a16="http://schemas.microsoft.com/office/drawing/2014/main" id="{D8DFA688-2CAF-C94D-9A57-5B2069ADDF8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5" name="テキスト ボックス 34">
              <a:extLst>
                <a:ext uri="{FF2B5EF4-FFF2-40B4-BE49-F238E27FC236}">
                  <a16:creationId xmlns:a16="http://schemas.microsoft.com/office/drawing/2014/main" id="{0B528447-4591-7F47-8E3A-CEBF56FDFA09}"/>
                </a:ext>
              </a:extLst>
            </p:cNvPr>
            <p:cNvSpPr txBox="1"/>
            <p:nvPr/>
          </p:nvSpPr>
          <p:spPr>
            <a:xfrm>
              <a:off x="-71832" y="324344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検証結果</a:t>
              </a:r>
            </a:p>
          </p:txBody>
        </p:sp>
        <p:sp>
          <p:nvSpPr>
            <p:cNvPr id="36" name="テキスト ボックス 35">
              <a:extLst>
                <a:ext uri="{FF2B5EF4-FFF2-40B4-BE49-F238E27FC236}">
                  <a16:creationId xmlns:a16="http://schemas.microsoft.com/office/drawing/2014/main" id="{2D47D805-CE9B-7543-83BF-5DFD3B2A5C6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7" name="テキスト ボックス 36">
              <a:extLst>
                <a:ext uri="{FF2B5EF4-FFF2-40B4-BE49-F238E27FC236}">
                  <a16:creationId xmlns:a16="http://schemas.microsoft.com/office/drawing/2014/main" id="{538FAF64-7D8B-684E-B768-314CA2B4143D}"/>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Tree>
    <p:extLst>
      <p:ext uri="{BB962C8B-B14F-4D97-AF65-F5344CB8AC3E}">
        <p14:creationId xmlns:p14="http://schemas.microsoft.com/office/powerpoint/2010/main" val="354542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非機能要求部分の実装自動化による 構築作業時間 と ドキュメント作成量の削減</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3" y="1162647"/>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sp>
        <p:nvSpPr>
          <p:cNvPr id="9" name="正方形/長方形 8">
            <a:extLst>
              <a:ext uri="{FF2B5EF4-FFF2-40B4-BE49-F238E27FC236}">
                <a16:creationId xmlns:a16="http://schemas.microsoft.com/office/drawing/2014/main" id="{625D41CE-F881-A84B-A560-1AD8C810F058}"/>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1763334" y="2601151"/>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0650CE53-D27E-1B45-A631-1F920750CFA5}"/>
              </a:ext>
            </a:extLst>
          </p:cNvPr>
          <p:cNvGrpSpPr/>
          <p:nvPr/>
        </p:nvGrpSpPr>
        <p:grpSpPr>
          <a:xfrm>
            <a:off x="1475232" y="3155517"/>
            <a:ext cx="2901696" cy="3582825"/>
            <a:chOff x="1475232" y="3155517"/>
            <a:chExt cx="2901696" cy="3582825"/>
          </a:xfrm>
        </p:grpSpPr>
        <p:sp>
          <p:nvSpPr>
            <p:cNvPr id="3" name="フローチャート: 代替処理 2">
              <a:extLst>
                <a:ext uri="{FF2B5EF4-FFF2-40B4-BE49-F238E27FC236}">
                  <a16:creationId xmlns:a16="http://schemas.microsoft.com/office/drawing/2014/main" id="{963BD900-1358-BE4F-9F48-D19E4899D2C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14" name="フローチャート: 代替処理 13">
              <a:extLst>
                <a:ext uri="{FF2B5EF4-FFF2-40B4-BE49-F238E27FC236}">
                  <a16:creationId xmlns:a16="http://schemas.microsoft.com/office/drawing/2014/main" id="{FAA93F4F-6521-7F43-B24A-6E76A006F25F}"/>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16" name="フローチャート: 代替処理 15">
              <a:extLst>
                <a:ext uri="{FF2B5EF4-FFF2-40B4-BE49-F238E27FC236}">
                  <a16:creationId xmlns:a16="http://schemas.microsoft.com/office/drawing/2014/main" id="{11AAEB17-69C3-C04F-8104-C059219EA694}"/>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17" name="フローチャート: 代替処理 16">
              <a:extLst>
                <a:ext uri="{FF2B5EF4-FFF2-40B4-BE49-F238E27FC236}">
                  <a16:creationId xmlns:a16="http://schemas.microsoft.com/office/drawing/2014/main" id="{DAC12611-5ACF-4947-B430-58D43F568A3C}"/>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18" name="フローチャート: 代替処理 17">
              <a:extLst>
                <a:ext uri="{FF2B5EF4-FFF2-40B4-BE49-F238E27FC236}">
                  <a16:creationId xmlns:a16="http://schemas.microsoft.com/office/drawing/2014/main" id="{68076D99-45BD-9E4A-ADEB-FE582A495872}"/>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19" name="フローチャート: 代替処理 18">
              <a:extLst>
                <a:ext uri="{FF2B5EF4-FFF2-40B4-BE49-F238E27FC236}">
                  <a16:creationId xmlns:a16="http://schemas.microsoft.com/office/drawing/2014/main" id="{CDE54E3B-E7C8-7743-AFFB-0D1E537E30F7}"/>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23" name="フローチャート: 代替処理 22">
              <a:extLst>
                <a:ext uri="{FF2B5EF4-FFF2-40B4-BE49-F238E27FC236}">
                  <a16:creationId xmlns:a16="http://schemas.microsoft.com/office/drawing/2014/main" id="{05B386D3-6C25-5741-8133-8D0F5365F78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24" name="フローチャート: 代替処理 23">
              <a:extLst>
                <a:ext uri="{FF2B5EF4-FFF2-40B4-BE49-F238E27FC236}">
                  <a16:creationId xmlns:a16="http://schemas.microsoft.com/office/drawing/2014/main" id="{10D8F19B-F272-9246-8170-0DDFD21CBC54}"/>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25" name="フローチャート: 代替処理 24">
              <a:extLst>
                <a:ext uri="{FF2B5EF4-FFF2-40B4-BE49-F238E27FC236}">
                  <a16:creationId xmlns:a16="http://schemas.microsoft.com/office/drawing/2014/main" id="{3656B7F5-FC14-6945-87AF-70B95C0264EE}"/>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5" name="直線コネクタ 4">
            <a:extLst>
              <a:ext uri="{FF2B5EF4-FFF2-40B4-BE49-F238E27FC236}">
                <a16:creationId xmlns:a16="http://schemas.microsoft.com/office/drawing/2014/main" id="{6A043C6D-D8B6-4345-BBB4-C0998F514D2B}"/>
              </a:ext>
            </a:extLst>
          </p:cNvPr>
          <p:cNvCxnSpPr/>
          <p:nvPr/>
        </p:nvCxnSpPr>
        <p:spPr>
          <a:xfrm>
            <a:off x="1292352" y="3079987"/>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8" name="グループ化 27">
            <a:extLst>
              <a:ext uri="{FF2B5EF4-FFF2-40B4-BE49-F238E27FC236}">
                <a16:creationId xmlns:a16="http://schemas.microsoft.com/office/drawing/2014/main" id="{80BEF23A-0716-AB46-85E1-85713EF645EF}"/>
              </a:ext>
            </a:extLst>
          </p:cNvPr>
          <p:cNvGrpSpPr/>
          <p:nvPr/>
        </p:nvGrpSpPr>
        <p:grpSpPr>
          <a:xfrm>
            <a:off x="5429825" y="3176989"/>
            <a:ext cx="2901696" cy="3582825"/>
            <a:chOff x="1475232" y="3155517"/>
            <a:chExt cx="2901696" cy="3582825"/>
          </a:xfrm>
        </p:grpSpPr>
        <p:sp>
          <p:nvSpPr>
            <p:cNvPr id="29" name="フローチャート: 代替処理 28">
              <a:extLst>
                <a:ext uri="{FF2B5EF4-FFF2-40B4-BE49-F238E27FC236}">
                  <a16:creationId xmlns:a16="http://schemas.microsoft.com/office/drawing/2014/main" id="{03E11764-F198-E94C-A81B-8F972E2B82B2}"/>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0D09F2C9-652B-2448-B6B8-1AF832BC55F3}"/>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AFDF1670-6239-9446-9576-1F96EC326C16}"/>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8A48F5F9-B851-7B44-9471-2B46A5FED330}"/>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2B210E39-4532-F74F-9DE2-311EA279A890}"/>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700FAC1E-27CC-D44E-AF73-73B890BA94F0}"/>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5" name="フローチャート: 代替処理 34">
              <a:extLst>
                <a:ext uri="{FF2B5EF4-FFF2-40B4-BE49-F238E27FC236}">
                  <a16:creationId xmlns:a16="http://schemas.microsoft.com/office/drawing/2014/main" id="{CDD231AC-34BD-4C4F-B0C4-80D1B223F38C}"/>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6" name="フローチャート: 代替処理 35">
              <a:extLst>
                <a:ext uri="{FF2B5EF4-FFF2-40B4-BE49-F238E27FC236}">
                  <a16:creationId xmlns:a16="http://schemas.microsoft.com/office/drawing/2014/main" id="{D6E34664-6ED9-CB43-9239-30B3916A518C}"/>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7" name="フローチャート: 代替処理 36">
              <a:extLst>
                <a:ext uri="{FF2B5EF4-FFF2-40B4-BE49-F238E27FC236}">
                  <a16:creationId xmlns:a16="http://schemas.microsoft.com/office/drawing/2014/main" id="{874A0FD0-9EA4-654C-8C37-35F8C6DA0CAA}"/>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38" name="正方形/長方形 37">
            <a:extLst>
              <a:ext uri="{FF2B5EF4-FFF2-40B4-BE49-F238E27FC236}">
                <a16:creationId xmlns:a16="http://schemas.microsoft.com/office/drawing/2014/main" id="{BBF238BD-9B97-E24D-99FA-0ACEBF4F78E5}"/>
              </a:ext>
            </a:extLst>
          </p:cNvPr>
          <p:cNvSpPr/>
          <p:nvPr/>
        </p:nvSpPr>
        <p:spPr>
          <a:xfrm>
            <a:off x="5717927" y="2611887"/>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2EE6869A-74EE-F449-922C-E4511D7953F6}"/>
              </a:ext>
            </a:extLst>
          </p:cNvPr>
          <p:cNvSpPr/>
          <p:nvPr/>
        </p:nvSpPr>
        <p:spPr>
          <a:xfrm>
            <a:off x="5242560" y="3966387"/>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grpSp>
        <p:nvGrpSpPr>
          <p:cNvPr id="39" name="グループ化 38">
            <a:extLst>
              <a:ext uri="{FF2B5EF4-FFF2-40B4-BE49-F238E27FC236}">
                <a16:creationId xmlns:a16="http://schemas.microsoft.com/office/drawing/2014/main" id="{99A469BE-12F8-E546-A87D-B62E3D77772C}"/>
              </a:ext>
            </a:extLst>
          </p:cNvPr>
          <p:cNvGrpSpPr/>
          <p:nvPr/>
        </p:nvGrpSpPr>
        <p:grpSpPr>
          <a:xfrm>
            <a:off x="-71832" y="150156"/>
            <a:ext cx="1011283" cy="5218718"/>
            <a:chOff x="-71832" y="150156"/>
            <a:chExt cx="1011283" cy="5218718"/>
          </a:xfrm>
        </p:grpSpPr>
        <p:sp>
          <p:nvSpPr>
            <p:cNvPr id="40" name="1 つの角を切り取った四角形 39">
              <a:extLst>
                <a:ext uri="{FF2B5EF4-FFF2-40B4-BE49-F238E27FC236}">
                  <a16:creationId xmlns:a16="http://schemas.microsoft.com/office/drawing/2014/main" id="{C44E5F99-6D6B-484B-A146-D24B2FBFCB4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1" name="1 つの角を切り取った四角形 40">
              <a:extLst>
                <a:ext uri="{FF2B5EF4-FFF2-40B4-BE49-F238E27FC236}">
                  <a16:creationId xmlns:a16="http://schemas.microsoft.com/office/drawing/2014/main" id="{BC3FE04A-B531-9541-BD0E-EBE01652935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2" name="1 つの角を切り取った四角形 41">
              <a:extLst>
                <a:ext uri="{FF2B5EF4-FFF2-40B4-BE49-F238E27FC236}">
                  <a16:creationId xmlns:a16="http://schemas.microsoft.com/office/drawing/2014/main" id="{6E7CFA0B-37EB-1941-A915-8F30641DFFA5}"/>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3" name="1 つの角を切り取った四角形 42">
              <a:extLst>
                <a:ext uri="{FF2B5EF4-FFF2-40B4-BE49-F238E27FC236}">
                  <a16:creationId xmlns:a16="http://schemas.microsoft.com/office/drawing/2014/main" id="{1E851C21-690E-244F-848C-1995B6C769F5}"/>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1 つの角を切り取った四角形 43">
              <a:extLst>
                <a:ext uri="{FF2B5EF4-FFF2-40B4-BE49-F238E27FC236}">
                  <a16:creationId xmlns:a16="http://schemas.microsoft.com/office/drawing/2014/main" id="{B19430A8-ACAC-3A4D-B95D-8192CEEA572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5" name="1 つの角を切り取った四角形 44">
              <a:extLst>
                <a:ext uri="{FF2B5EF4-FFF2-40B4-BE49-F238E27FC236}">
                  <a16:creationId xmlns:a16="http://schemas.microsoft.com/office/drawing/2014/main" id="{4920A2B3-AA75-6B4B-B67F-111B281109DE}"/>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46" name="1 つの角を切り取った四角形 45">
              <a:extLst>
                <a:ext uri="{FF2B5EF4-FFF2-40B4-BE49-F238E27FC236}">
                  <a16:creationId xmlns:a16="http://schemas.microsoft.com/office/drawing/2014/main" id="{56D373F5-AA94-9649-95DA-CCD39461CF59}"/>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7" name="テキスト ボックス 46">
              <a:extLst>
                <a:ext uri="{FF2B5EF4-FFF2-40B4-BE49-F238E27FC236}">
                  <a16:creationId xmlns:a16="http://schemas.microsoft.com/office/drawing/2014/main" id="{72C2DC43-2D25-B54E-903B-09229C40D2DA}"/>
                </a:ext>
              </a:extLst>
            </p:cNvPr>
            <p:cNvSpPr txBox="1"/>
            <p:nvPr/>
          </p:nvSpPr>
          <p:spPr>
            <a:xfrm>
              <a:off x="0" y="242251"/>
              <a:ext cx="80010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紹介</a:t>
              </a:r>
            </a:p>
          </p:txBody>
        </p:sp>
        <p:sp>
          <p:nvSpPr>
            <p:cNvPr id="48" name="テキスト ボックス 47">
              <a:extLst>
                <a:ext uri="{FF2B5EF4-FFF2-40B4-BE49-F238E27FC236}">
                  <a16:creationId xmlns:a16="http://schemas.microsoft.com/office/drawing/2014/main" id="{5A19FB6A-3DC3-4344-A75B-27D37B02BF4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9" name="テキスト ボックス 48">
              <a:extLst>
                <a:ext uri="{FF2B5EF4-FFF2-40B4-BE49-F238E27FC236}">
                  <a16:creationId xmlns:a16="http://schemas.microsoft.com/office/drawing/2014/main" id="{31B0DF70-4190-5042-B39E-2BA5947B7A1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50" name="テキスト ボックス 49">
              <a:extLst>
                <a:ext uri="{FF2B5EF4-FFF2-40B4-BE49-F238E27FC236}">
                  <a16:creationId xmlns:a16="http://schemas.microsoft.com/office/drawing/2014/main" id="{BDD92157-A387-FB4A-B714-DD3FB8EE784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1" name="テキスト ボックス 50">
              <a:extLst>
                <a:ext uri="{FF2B5EF4-FFF2-40B4-BE49-F238E27FC236}">
                  <a16:creationId xmlns:a16="http://schemas.microsoft.com/office/drawing/2014/main" id="{2459AE22-57D7-1B4F-9FA7-1A4AC55C7D7F}"/>
                </a:ext>
              </a:extLst>
            </p:cNvPr>
            <p:cNvSpPr txBox="1"/>
            <p:nvPr/>
          </p:nvSpPr>
          <p:spPr>
            <a:xfrm>
              <a:off x="-71832" y="324344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検証結果</a:t>
              </a:r>
            </a:p>
          </p:txBody>
        </p:sp>
        <p:sp>
          <p:nvSpPr>
            <p:cNvPr id="52" name="テキスト ボックス 51">
              <a:extLst>
                <a:ext uri="{FF2B5EF4-FFF2-40B4-BE49-F238E27FC236}">
                  <a16:creationId xmlns:a16="http://schemas.microsoft.com/office/drawing/2014/main" id="{AE5AC5B0-2058-2F4C-B28A-84AEEB9ACD1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3" name="テキスト ボックス 52">
              <a:extLst>
                <a:ext uri="{FF2B5EF4-FFF2-40B4-BE49-F238E27FC236}">
                  <a16:creationId xmlns:a16="http://schemas.microsoft.com/office/drawing/2014/main" id="{3F20E834-3A5D-5F4A-96B3-7565A57E0B6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Tree>
    <p:extLst>
      <p:ext uri="{BB962C8B-B14F-4D97-AF65-F5344CB8AC3E}">
        <p14:creationId xmlns:p14="http://schemas.microsoft.com/office/powerpoint/2010/main" val="3557147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5" name="タイトル 2">
            <a:extLst>
              <a:ext uri="{FF2B5EF4-FFF2-40B4-BE49-F238E27FC236}">
                <a16:creationId xmlns:a16="http://schemas.microsoft.com/office/drawing/2014/main" id="{64A4880A-F62C-412D-9994-D7285BE335AE}"/>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en-US" altLang="ja-JP" sz="2000" u="sng" dirty="0"/>
              <a:t>	</a:t>
            </a:r>
            <a:r>
              <a:rPr lang="ja-JP" altLang="en-US" sz="2000" u="sng" dirty="0"/>
              <a:t>結論</a:t>
            </a:r>
            <a:br>
              <a:rPr lang="en-US" altLang="ja-JP" sz="2000" u="sng" dirty="0"/>
            </a:br>
            <a:r>
              <a:rPr lang="ja-JP" altLang="en-US" sz="2000" dirty="0"/>
              <a:t>　</a:t>
            </a:r>
          </a:p>
        </p:txBody>
      </p:sp>
      <p:pic>
        <p:nvPicPr>
          <p:cNvPr id="2050" name="Picture 2" descr="発想の転換が大切！コンプレックス女子が自分に自信を持つ方法｜シティリビングWeb">
            <a:extLst>
              <a:ext uri="{FF2B5EF4-FFF2-40B4-BE49-F238E27FC236}">
                <a16:creationId xmlns:a16="http://schemas.microsoft.com/office/drawing/2014/main" id="{C7602D09-FD17-4F38-AA23-0ED267E5F5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595247" y="4145987"/>
            <a:ext cx="4478465" cy="2652643"/>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プレースホルダー 6">
            <a:extLst>
              <a:ext uri="{FF2B5EF4-FFF2-40B4-BE49-F238E27FC236}">
                <a16:creationId xmlns:a16="http://schemas.microsoft.com/office/drawing/2014/main" id="{A7679C5C-163C-48B3-897B-506F89A07AFE}"/>
              </a:ext>
            </a:extLst>
          </p:cNvPr>
          <p:cNvSpPr>
            <a:spLocks noGrp="1"/>
          </p:cNvSpPr>
          <p:nvPr>
            <p:ph type="body" sz="quarter" idx="14"/>
          </p:nvPr>
        </p:nvSpPr>
        <p:spPr>
          <a:xfrm>
            <a:off x="991293" y="2012432"/>
            <a:ext cx="7912080" cy="2249602"/>
          </a:xfrm>
        </p:spPr>
        <p:txBody>
          <a:bodyPr rtlCol="0">
            <a:noAutofit/>
          </a:bodyPr>
          <a:lstStyle/>
          <a:p>
            <a:pPr algn="ctr"/>
            <a:r>
              <a:rPr lang="ja-JP" altLang="en-US" sz="5400" u="sng" dirty="0"/>
              <a:t>サーバレス適用により、</a:t>
            </a:r>
            <a:endParaRPr lang="en-US" altLang="ja-JP" sz="5400" u="sng" dirty="0"/>
          </a:p>
          <a:p>
            <a:pPr algn="ctr"/>
            <a:r>
              <a:rPr lang="ja-JP" altLang="en-US" sz="5400" u="sng" dirty="0"/>
              <a:t>ビジネスアジリティが向上する</a:t>
            </a:r>
            <a:endParaRPr lang="en-US" altLang="ja-JP" sz="5400" dirty="0"/>
          </a:p>
        </p:txBody>
      </p:sp>
      <p:grpSp>
        <p:nvGrpSpPr>
          <p:cNvPr id="7" name="グループ化 6">
            <a:extLst>
              <a:ext uri="{FF2B5EF4-FFF2-40B4-BE49-F238E27FC236}">
                <a16:creationId xmlns:a16="http://schemas.microsoft.com/office/drawing/2014/main" id="{05593D36-60BC-5F44-956F-A4CA3606B332}"/>
              </a:ext>
            </a:extLst>
          </p:cNvPr>
          <p:cNvGrpSpPr/>
          <p:nvPr/>
        </p:nvGrpSpPr>
        <p:grpSpPr>
          <a:xfrm>
            <a:off x="-71832" y="150156"/>
            <a:ext cx="1011283" cy="5218718"/>
            <a:chOff x="-71832" y="150156"/>
            <a:chExt cx="1011283" cy="5218718"/>
          </a:xfrm>
        </p:grpSpPr>
        <p:sp>
          <p:nvSpPr>
            <p:cNvPr id="8" name="1 つの角を切り取った四角形 7">
              <a:extLst>
                <a:ext uri="{FF2B5EF4-FFF2-40B4-BE49-F238E27FC236}">
                  <a16:creationId xmlns:a16="http://schemas.microsoft.com/office/drawing/2014/main" id="{1D2CBA60-57C3-1448-9F63-436F3922B064}"/>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 name="1 つの角を切り取った四角形 8">
              <a:extLst>
                <a:ext uri="{FF2B5EF4-FFF2-40B4-BE49-F238E27FC236}">
                  <a16:creationId xmlns:a16="http://schemas.microsoft.com/office/drawing/2014/main" id="{36CF23A3-237B-6641-BC5D-93E965E4C887}"/>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1 つの角を切り取った四角形 9">
              <a:extLst>
                <a:ext uri="{FF2B5EF4-FFF2-40B4-BE49-F238E27FC236}">
                  <a16:creationId xmlns:a16="http://schemas.microsoft.com/office/drawing/2014/main" id="{BF8D83D4-EC3E-4147-9593-CF128D8C442A}"/>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10">
              <a:extLst>
                <a:ext uri="{FF2B5EF4-FFF2-40B4-BE49-F238E27FC236}">
                  <a16:creationId xmlns:a16="http://schemas.microsoft.com/office/drawing/2014/main" id="{F84AC269-AFAB-C84E-9F47-088092828FDC}"/>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11">
              <a:extLst>
                <a:ext uri="{FF2B5EF4-FFF2-40B4-BE49-F238E27FC236}">
                  <a16:creationId xmlns:a16="http://schemas.microsoft.com/office/drawing/2014/main" id="{6768DDD5-B39E-6F4B-BB25-F01E81FC64C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2">
              <a:extLst>
                <a:ext uri="{FF2B5EF4-FFF2-40B4-BE49-F238E27FC236}">
                  <a16:creationId xmlns:a16="http://schemas.microsoft.com/office/drawing/2014/main" id="{15DF8328-2A91-1545-9429-4D37E441D042}"/>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13">
              <a:extLst>
                <a:ext uri="{FF2B5EF4-FFF2-40B4-BE49-F238E27FC236}">
                  <a16:creationId xmlns:a16="http://schemas.microsoft.com/office/drawing/2014/main" id="{2991E531-6843-364D-AA1C-0DB17DB562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テキスト ボックス 15">
              <a:extLst>
                <a:ext uri="{FF2B5EF4-FFF2-40B4-BE49-F238E27FC236}">
                  <a16:creationId xmlns:a16="http://schemas.microsoft.com/office/drawing/2014/main" id="{830F77BA-31A0-C544-B371-FFD4C3E2D2A9}"/>
                </a:ext>
              </a:extLst>
            </p:cNvPr>
            <p:cNvSpPr txBox="1"/>
            <p:nvPr/>
          </p:nvSpPr>
          <p:spPr>
            <a:xfrm>
              <a:off x="0" y="242251"/>
              <a:ext cx="80010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紹介</a:t>
              </a:r>
            </a:p>
          </p:txBody>
        </p:sp>
        <p:sp>
          <p:nvSpPr>
            <p:cNvPr id="17" name="テキスト ボックス 16">
              <a:extLst>
                <a:ext uri="{FF2B5EF4-FFF2-40B4-BE49-F238E27FC236}">
                  <a16:creationId xmlns:a16="http://schemas.microsoft.com/office/drawing/2014/main" id="{A2BE163B-65DD-E84F-90A9-C0A0EBD6143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8" name="テキスト ボックス 17">
              <a:extLst>
                <a:ext uri="{FF2B5EF4-FFF2-40B4-BE49-F238E27FC236}">
                  <a16:creationId xmlns:a16="http://schemas.microsoft.com/office/drawing/2014/main" id="{29BC709A-2CEC-2642-8FE3-A5627478B0C8}"/>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9" name="テキスト ボックス 18">
              <a:extLst>
                <a:ext uri="{FF2B5EF4-FFF2-40B4-BE49-F238E27FC236}">
                  <a16:creationId xmlns:a16="http://schemas.microsoft.com/office/drawing/2014/main" id="{DA187062-FF0F-0F4A-9ACA-739AF6104F7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0" name="テキスト ボックス 19">
              <a:extLst>
                <a:ext uri="{FF2B5EF4-FFF2-40B4-BE49-F238E27FC236}">
                  <a16:creationId xmlns:a16="http://schemas.microsoft.com/office/drawing/2014/main" id="{DE69F4DC-87AD-2447-8623-FDF1AD0C84FB}"/>
                </a:ext>
              </a:extLst>
            </p:cNvPr>
            <p:cNvSpPr txBox="1"/>
            <p:nvPr/>
          </p:nvSpPr>
          <p:spPr>
            <a:xfrm>
              <a:off x="-71832" y="324344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検証結果</a:t>
              </a:r>
            </a:p>
          </p:txBody>
        </p:sp>
        <p:sp>
          <p:nvSpPr>
            <p:cNvPr id="21" name="テキスト ボックス 20">
              <a:extLst>
                <a:ext uri="{FF2B5EF4-FFF2-40B4-BE49-F238E27FC236}">
                  <a16:creationId xmlns:a16="http://schemas.microsoft.com/office/drawing/2014/main" id="{642DE1F1-C534-F24B-B113-B19F5BAF030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2" name="テキスト ボックス 21">
              <a:extLst>
                <a:ext uri="{FF2B5EF4-FFF2-40B4-BE49-F238E27FC236}">
                  <a16:creationId xmlns:a16="http://schemas.microsoft.com/office/drawing/2014/main" id="{FF972430-DF47-C74E-A399-B0CA00193C5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Tree>
    <p:extLst>
      <p:ext uri="{BB962C8B-B14F-4D97-AF65-F5344CB8AC3E}">
        <p14:creationId xmlns:p14="http://schemas.microsoft.com/office/powerpoint/2010/main" val="1144618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9c12679eb0_0_0"/>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spcBef>
                <a:spcPts val="0"/>
              </a:spcBef>
              <a:spcAft>
                <a:spcPts val="0"/>
              </a:spcAft>
              <a:buClr>
                <a:srgbClr val="024793"/>
              </a:buClr>
              <a:buSzPts val="2000"/>
              <a:buFont typeface="Arial"/>
              <a:buNone/>
            </a:pPr>
            <a:r>
              <a:rPr lang="en-US" sz="2000" u="sng" dirty="0">
                <a:latin typeface="メイリオ" panose="020B0604030504040204" pitchFamily="50" charset="-128"/>
                <a:ea typeface="メイリオ" panose="020B0604030504040204" pitchFamily="50" charset="-128"/>
              </a:rPr>
              <a:t>６．課題</a:t>
            </a:r>
            <a:endParaRPr sz="2000" u="sng"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rgbClr val="024793"/>
              </a:buClr>
              <a:buSzPts val="2000"/>
              <a:buFont typeface="Arial"/>
              <a:buNone/>
            </a:pPr>
            <a:r>
              <a:rPr lang="en-US" sz="2000" dirty="0">
                <a:latin typeface="メイリオ" panose="020B0604030504040204" pitchFamily="50" charset="-128"/>
                <a:ea typeface="メイリオ" panose="020B0604030504040204" pitchFamily="50" charset="-128"/>
              </a:rPr>
              <a:t>　</a:t>
            </a:r>
            <a:r>
              <a:rPr lang="en-US" sz="2000" dirty="0" err="1">
                <a:latin typeface="メイリオ" panose="020B0604030504040204" pitchFamily="50" charset="-128"/>
                <a:ea typeface="メイリオ" panose="020B0604030504040204" pitchFamily="50" charset="-128"/>
              </a:rPr>
              <a:t>言語選択の自由度が増す反面、複数言語の保守が必要となる</a:t>
            </a:r>
            <a:endParaRPr sz="2000"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chemeClr val="dk1"/>
              </a:buClr>
              <a:buSzPts val="1100"/>
              <a:buFont typeface="Arial"/>
              <a:buNone/>
            </a:pPr>
            <a:endParaRPr sz="2000"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rgbClr val="024793"/>
              </a:buClr>
              <a:buSzPts val="2000"/>
              <a:buFont typeface="Arial"/>
              <a:buNone/>
            </a:pPr>
            <a:endParaRPr sz="2000"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chemeClr val="dk1"/>
              </a:buClr>
              <a:buSzPts val="1100"/>
              <a:buFont typeface="Arial"/>
              <a:buNone/>
            </a:pPr>
            <a:endParaRPr sz="2000"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rgbClr val="024793"/>
              </a:buClr>
              <a:buSzPts val="2000"/>
              <a:buFont typeface="Arial"/>
              <a:buNone/>
            </a:pPr>
            <a:endParaRPr sz="2000" dirty="0">
              <a:latin typeface="メイリオ" panose="020B0604030504040204" pitchFamily="50" charset="-128"/>
              <a:ea typeface="メイリオ" panose="020B0604030504040204" pitchFamily="50" charset="-128"/>
            </a:endParaRPr>
          </a:p>
        </p:txBody>
      </p:sp>
      <p:sp>
        <p:nvSpPr>
          <p:cNvPr id="558" name="Google Shape;558;g9c12679eb0_0_0"/>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lvl="0" indent="0" algn="l" rtl="0">
              <a:lnSpc>
                <a:spcPct val="88888"/>
              </a:lnSpc>
              <a:spcBef>
                <a:spcPts val="1600"/>
              </a:spcBef>
              <a:spcAft>
                <a:spcPts val="0"/>
              </a:spcAft>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p>
        </p:txBody>
      </p:sp>
      <p:pic>
        <p:nvPicPr>
          <p:cNvPr id="559" name="Google Shape;559;g9c12679eb0_0_0"/>
          <p:cNvPicPr preferRelativeResize="0"/>
          <p:nvPr/>
        </p:nvPicPr>
        <p:blipFill>
          <a:blip r:embed="rId3">
            <a:alphaModFix/>
          </a:blip>
          <a:stretch>
            <a:fillRect/>
          </a:stretch>
        </p:blipFill>
        <p:spPr>
          <a:xfrm>
            <a:off x="1406200" y="2424281"/>
            <a:ext cx="1835876" cy="1098500"/>
          </a:xfrm>
          <a:prstGeom prst="rect">
            <a:avLst/>
          </a:prstGeom>
          <a:noFill/>
          <a:ln>
            <a:noFill/>
          </a:ln>
        </p:spPr>
      </p:pic>
      <p:pic>
        <p:nvPicPr>
          <p:cNvPr id="560" name="Google Shape;560;g9c12679eb0_0_0"/>
          <p:cNvPicPr preferRelativeResize="0"/>
          <p:nvPr/>
        </p:nvPicPr>
        <p:blipFill>
          <a:blip r:embed="rId4">
            <a:alphaModFix/>
          </a:blip>
          <a:stretch>
            <a:fillRect/>
          </a:stretch>
        </p:blipFill>
        <p:spPr>
          <a:xfrm>
            <a:off x="3542575" y="2570256"/>
            <a:ext cx="3187650" cy="795250"/>
          </a:xfrm>
          <a:prstGeom prst="rect">
            <a:avLst/>
          </a:prstGeom>
          <a:noFill/>
          <a:ln>
            <a:noFill/>
          </a:ln>
        </p:spPr>
      </p:pic>
      <p:pic>
        <p:nvPicPr>
          <p:cNvPr id="561" name="Google Shape;561;g9c12679eb0_0_0"/>
          <p:cNvPicPr preferRelativeResize="0"/>
          <p:nvPr/>
        </p:nvPicPr>
        <p:blipFill>
          <a:blip r:embed="rId5">
            <a:alphaModFix/>
          </a:blip>
          <a:stretch>
            <a:fillRect/>
          </a:stretch>
        </p:blipFill>
        <p:spPr>
          <a:xfrm>
            <a:off x="7164783" y="2136229"/>
            <a:ext cx="1239647" cy="1356485"/>
          </a:xfrm>
          <a:prstGeom prst="rect">
            <a:avLst/>
          </a:prstGeom>
          <a:noFill/>
          <a:ln>
            <a:noFill/>
          </a:ln>
        </p:spPr>
      </p:pic>
      <p:pic>
        <p:nvPicPr>
          <p:cNvPr id="562" name="Google Shape;562;g9c12679eb0_0_0"/>
          <p:cNvPicPr preferRelativeResize="0"/>
          <p:nvPr/>
        </p:nvPicPr>
        <p:blipFill>
          <a:blip r:embed="rId6">
            <a:alphaModFix/>
          </a:blip>
          <a:stretch>
            <a:fillRect/>
          </a:stretch>
        </p:blipFill>
        <p:spPr>
          <a:xfrm>
            <a:off x="1282450" y="3853229"/>
            <a:ext cx="2490517" cy="1234150"/>
          </a:xfrm>
          <a:prstGeom prst="rect">
            <a:avLst/>
          </a:prstGeom>
          <a:noFill/>
          <a:ln>
            <a:noFill/>
          </a:ln>
        </p:spPr>
      </p:pic>
      <p:pic>
        <p:nvPicPr>
          <p:cNvPr id="563" name="Google Shape;563;g9c12679eb0_0_0"/>
          <p:cNvPicPr preferRelativeResize="0"/>
          <p:nvPr/>
        </p:nvPicPr>
        <p:blipFill>
          <a:blip r:embed="rId7">
            <a:alphaModFix/>
          </a:blip>
          <a:stretch>
            <a:fillRect/>
          </a:stretch>
        </p:blipFill>
        <p:spPr>
          <a:xfrm>
            <a:off x="4107225" y="4081829"/>
            <a:ext cx="2363200" cy="1049100"/>
          </a:xfrm>
          <a:prstGeom prst="rect">
            <a:avLst/>
          </a:prstGeom>
          <a:noFill/>
          <a:ln>
            <a:noFill/>
          </a:ln>
        </p:spPr>
      </p:pic>
      <p:pic>
        <p:nvPicPr>
          <p:cNvPr id="564" name="Google Shape;564;g9c12679eb0_0_0"/>
          <p:cNvPicPr preferRelativeResize="0"/>
          <p:nvPr/>
        </p:nvPicPr>
        <p:blipFill>
          <a:blip r:embed="rId8">
            <a:alphaModFix/>
          </a:blip>
          <a:stretch>
            <a:fillRect/>
          </a:stretch>
        </p:blipFill>
        <p:spPr>
          <a:xfrm>
            <a:off x="7084700" y="3947819"/>
            <a:ext cx="1423925" cy="1356485"/>
          </a:xfrm>
          <a:prstGeom prst="rect">
            <a:avLst/>
          </a:prstGeom>
          <a:noFill/>
          <a:ln>
            <a:noFill/>
          </a:ln>
        </p:spPr>
      </p:pic>
      <p:sp>
        <p:nvSpPr>
          <p:cNvPr id="565" name="Google Shape;565;g9c12679eb0_0_0"/>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lvl="0" indent="0" algn="l" rtl="0">
              <a:lnSpc>
                <a:spcPct val="88888"/>
              </a:lnSpc>
              <a:spcBef>
                <a:spcPts val="1600"/>
              </a:spcBef>
              <a:spcAft>
                <a:spcPts val="0"/>
              </a:spcAft>
              <a:buNone/>
            </a:pPr>
            <a:r>
              <a:rPr lang="en-US" sz="2500">
                <a:solidFill>
                  <a:schemeClr val="dk1"/>
                </a:solidFill>
                <a:latin typeface="Meiryo"/>
                <a:ea typeface="Meiryo"/>
                <a:cs typeface="Meiryo"/>
                <a:sym typeface="Meiryo"/>
              </a:rPr>
              <a:t>　　＋カスタムランタイム</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9c12679eb0_0_76"/>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dirty="0"/>
              <a:t>６．課題　＞ </a:t>
            </a:r>
            <a:r>
              <a:rPr lang="en-US" sz="2000" u="sng" dirty="0" err="1"/>
              <a:t>課題</a:t>
            </a:r>
            <a:r>
              <a:rPr lang="en-US" sz="2000" u="sng" dirty="0"/>
              <a:t>②−１．クラウド人材の育成</a:t>
            </a:r>
            <a:endParaRPr sz="2000" dirty="0"/>
          </a:p>
          <a:p>
            <a:pPr marL="0" lvl="0" indent="0" algn="l" rtl="0">
              <a:spcBef>
                <a:spcPts val="0"/>
              </a:spcBef>
              <a:spcAft>
                <a:spcPts val="0"/>
              </a:spcAft>
              <a:buClr>
                <a:srgbClr val="024793"/>
              </a:buClr>
              <a:buSzPts val="2000"/>
              <a:buFont typeface="Arial"/>
              <a:buNone/>
            </a:pP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Clr>
                <a:srgbClr val="024793"/>
              </a:buClr>
              <a:buSzPts val="2000"/>
              <a:buFont typeface="Arial"/>
              <a:buNone/>
            </a:pPr>
            <a:endParaRPr sz="2000" dirty="0"/>
          </a:p>
        </p:txBody>
      </p:sp>
      <p:sp>
        <p:nvSpPr>
          <p:cNvPr id="579" name="Google Shape;579;g9c12679eb0_0_76"/>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600"/>
              </a:spcBef>
              <a:spcAft>
                <a:spcPts val="0"/>
              </a:spcAft>
              <a:buNone/>
            </a:pPr>
            <a:r>
              <a:rPr lang="en-US" sz="3000" dirty="0">
                <a:solidFill>
                  <a:schemeClr val="dk1"/>
                </a:solidFill>
                <a:latin typeface="Meiryo"/>
                <a:ea typeface="Meiryo"/>
                <a:cs typeface="Meiryo"/>
                <a:sym typeface="Meiryo"/>
              </a:rPr>
              <a:t>構築前の事前学習期間：延べ</a:t>
            </a:r>
            <a:r>
              <a:rPr lang="en-US" sz="3600" b="1" dirty="0">
                <a:solidFill>
                  <a:srgbClr val="FF0000"/>
                </a:solidFill>
                <a:latin typeface="Meiryo"/>
                <a:ea typeface="Meiryo"/>
                <a:cs typeface="Meiryo"/>
                <a:sym typeface="Meiryo"/>
              </a:rPr>
              <a:t>１ヵ月</a:t>
            </a:r>
          </a:p>
          <a:p>
            <a:pPr marL="0" lvl="0" indent="0" algn="ctr" rtl="0">
              <a:lnSpc>
                <a:spcPct val="100000"/>
              </a:lnSpc>
              <a:spcBef>
                <a:spcPts val="1600"/>
              </a:spcBef>
              <a:spcAft>
                <a:spcPts val="0"/>
              </a:spcAft>
              <a:buNone/>
            </a:pPr>
            <a:endParaRPr lang="en-US" sz="3600" b="1" dirty="0">
              <a:solidFill>
                <a:srgbClr val="FF0000"/>
              </a:solidFill>
              <a:latin typeface="Meiryo"/>
              <a:ea typeface="Meiryo"/>
              <a:cs typeface="Meiryo"/>
              <a:sym typeface="Meiryo"/>
            </a:endParaRPr>
          </a:p>
          <a:p>
            <a:pPr marL="0" lvl="0" indent="0" algn="ctr" rtl="0">
              <a:lnSpc>
                <a:spcPct val="100000"/>
              </a:lnSpc>
              <a:spcBef>
                <a:spcPts val="1600"/>
              </a:spcBef>
              <a:spcAft>
                <a:spcPts val="0"/>
              </a:spcAft>
              <a:buNone/>
            </a:pPr>
            <a:r>
              <a:rPr lang="ja-JP" altLang="en-US" sz="3600" b="1" dirty="0">
                <a:solidFill>
                  <a:srgbClr val="FF0000"/>
                </a:solidFill>
                <a:latin typeface="Meiryo"/>
                <a:ea typeface="Meiryo"/>
                <a:cs typeface="Meiryo"/>
                <a:sym typeface="Meiryo"/>
              </a:rPr>
              <a:t>学習した内容</a:t>
            </a:r>
            <a:endParaRPr lang="en-US" altLang="ja-JP" sz="3600" b="1" dirty="0">
              <a:solidFill>
                <a:srgbClr val="FF0000"/>
              </a:solidFill>
              <a:latin typeface="Meiryo"/>
              <a:ea typeface="Meiryo"/>
              <a:cs typeface="Meiryo"/>
              <a:sym typeface="Meiryo"/>
            </a:endParaRPr>
          </a:p>
          <a:p>
            <a:pPr marL="0" lvl="0" indent="0" algn="ctr" rtl="0">
              <a:lnSpc>
                <a:spcPct val="100000"/>
              </a:lnSpc>
              <a:spcBef>
                <a:spcPts val="1600"/>
              </a:spcBef>
              <a:spcAft>
                <a:spcPts val="0"/>
              </a:spcAft>
              <a:buNone/>
            </a:pPr>
            <a:r>
              <a:rPr lang="ja-JP" altLang="en-US" sz="3600" b="1" dirty="0">
                <a:solidFill>
                  <a:srgbClr val="FF0000"/>
                </a:solidFill>
                <a:latin typeface="Meiryo"/>
                <a:ea typeface="Meiryo"/>
                <a:cs typeface="Meiryo"/>
                <a:sym typeface="Meiryo"/>
              </a:rPr>
              <a:t>コーディング</a:t>
            </a:r>
            <a:endParaRPr lang="en-US" altLang="ja-JP" sz="3600" b="1" dirty="0">
              <a:solidFill>
                <a:srgbClr val="FF0000"/>
              </a:solidFill>
              <a:latin typeface="Meiryo"/>
              <a:ea typeface="Meiryo"/>
              <a:cs typeface="Meiryo"/>
              <a:sym typeface="Meiryo"/>
            </a:endParaRPr>
          </a:p>
          <a:p>
            <a:pPr marL="0" lvl="0" indent="0" algn="ctr" rtl="0">
              <a:lnSpc>
                <a:spcPct val="100000"/>
              </a:lnSpc>
              <a:spcBef>
                <a:spcPts val="1600"/>
              </a:spcBef>
              <a:spcAft>
                <a:spcPts val="0"/>
              </a:spcAft>
              <a:buNone/>
            </a:pPr>
            <a:r>
              <a:rPr lang="ja-JP" altLang="en-US" sz="3600" b="1" dirty="0">
                <a:solidFill>
                  <a:srgbClr val="FF0000"/>
                </a:solidFill>
                <a:latin typeface="Meiryo"/>
                <a:ea typeface="Meiryo"/>
                <a:cs typeface="Meiryo"/>
                <a:sym typeface="Meiryo"/>
              </a:rPr>
              <a:t>環境構築</a:t>
            </a:r>
            <a:r>
              <a:rPr lang="en-US" altLang="ja-JP" sz="3600" b="1" dirty="0">
                <a:solidFill>
                  <a:srgbClr val="FF0000"/>
                </a:solidFill>
                <a:latin typeface="Meiryo"/>
                <a:ea typeface="Meiryo"/>
                <a:cs typeface="Meiryo"/>
                <a:sym typeface="Meiryo"/>
              </a:rPr>
              <a:t>(</a:t>
            </a:r>
            <a:r>
              <a:rPr lang="ja-JP" altLang="en-US" sz="3600" b="1" dirty="0">
                <a:solidFill>
                  <a:srgbClr val="FF0000"/>
                </a:solidFill>
                <a:latin typeface="Meiryo"/>
                <a:ea typeface="Meiryo"/>
                <a:cs typeface="Meiryo"/>
                <a:sym typeface="Meiryo"/>
              </a:rPr>
              <a:t>サービスの使い方</a:t>
            </a:r>
            <a:r>
              <a:rPr lang="en-US" altLang="ja-JP" sz="3600" b="1" dirty="0">
                <a:solidFill>
                  <a:srgbClr val="FF0000"/>
                </a:solidFill>
                <a:latin typeface="Meiryo"/>
                <a:ea typeface="Meiryo"/>
                <a:cs typeface="Meiryo"/>
                <a:sym typeface="Meiryo"/>
              </a:rPr>
              <a:t>)</a:t>
            </a:r>
          </a:p>
          <a:p>
            <a:pPr marL="0" lvl="0" indent="0" algn="ctr" rtl="0">
              <a:lnSpc>
                <a:spcPct val="100000"/>
              </a:lnSpc>
              <a:spcBef>
                <a:spcPts val="1600"/>
              </a:spcBef>
              <a:spcAft>
                <a:spcPts val="0"/>
              </a:spcAft>
              <a:buNone/>
            </a:pPr>
            <a:r>
              <a:rPr lang="ja-JP" altLang="en-US" sz="3600" b="1" dirty="0">
                <a:solidFill>
                  <a:srgbClr val="FF0000"/>
                </a:solidFill>
                <a:latin typeface="Meiryo"/>
                <a:ea typeface="Meiryo"/>
                <a:cs typeface="Meiryo"/>
                <a:sym typeface="Meiryo"/>
              </a:rPr>
              <a:t>サービスの仕様理解</a:t>
            </a:r>
            <a:endParaRPr sz="3600" b="1" dirty="0">
              <a:solidFill>
                <a:srgbClr val="FF0000"/>
              </a:solidFill>
              <a:latin typeface="Meiryo"/>
              <a:ea typeface="Meiryo"/>
              <a:cs typeface="Meiryo"/>
              <a:sym typeface="Meiryo"/>
            </a:endParaRPr>
          </a:p>
          <a:p>
            <a:pPr marL="0" lvl="0" indent="0" algn="ctr" rtl="0">
              <a:lnSpc>
                <a:spcPct val="88888"/>
              </a:lnSpc>
              <a:spcBef>
                <a:spcPts val="1600"/>
              </a:spcBef>
              <a:spcAft>
                <a:spcPts val="0"/>
              </a:spcAft>
              <a:buNone/>
            </a:pPr>
            <a:endParaRPr sz="2200" dirty="0">
              <a:solidFill>
                <a:schemeClr val="dk1"/>
              </a:solidFill>
              <a:latin typeface="Meiryo"/>
              <a:ea typeface="Meiryo"/>
              <a:cs typeface="Meiryo"/>
              <a:sym typeface="Meiryo"/>
            </a:endParaRPr>
          </a:p>
        </p:txBody>
      </p:sp>
    </p:spTree>
    <p:extLst>
      <p:ext uri="{BB962C8B-B14F-4D97-AF65-F5344CB8AC3E}">
        <p14:creationId xmlns:p14="http://schemas.microsoft.com/office/powerpoint/2010/main" val="1395447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9c12679eb0_0_88"/>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dirty="0"/>
              <a:t>６．課題</a:t>
            </a:r>
            <a:br>
              <a:rPr lang="en-US" sz="2000" u="sng" dirty="0"/>
            </a:br>
            <a:r>
              <a:rPr lang="en-US" sz="2000" u="sng" dirty="0"/>
              <a:t>	</a:t>
            </a:r>
            <a:r>
              <a:rPr lang="ja-JP" altLang="en-US" sz="2000" u="sng" dirty="0"/>
              <a:t>継続的な</a:t>
            </a:r>
            <a:r>
              <a:rPr lang="en-US" sz="2000" dirty="0" err="1"/>
              <a:t>知識習得</a:t>
            </a:r>
            <a:r>
              <a:rPr lang="ja-JP" altLang="en-US" sz="2000" dirty="0"/>
              <a:t>の必要性</a:t>
            </a:r>
            <a:endParaRPr sz="2000" dirty="0"/>
          </a:p>
          <a:p>
            <a:pPr marL="0" lvl="0" indent="0" algn="l" rtl="0">
              <a:spcBef>
                <a:spcPts val="0"/>
              </a:spcBef>
              <a:spcAft>
                <a:spcPts val="0"/>
              </a:spcAft>
              <a:buClr>
                <a:srgbClr val="024793"/>
              </a:buClr>
              <a:buSzPts val="2000"/>
              <a:buFont typeface="Arial"/>
              <a:buNone/>
            </a:pP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Clr>
                <a:srgbClr val="024793"/>
              </a:buClr>
              <a:buSzPts val="2000"/>
              <a:buFont typeface="Arial"/>
              <a:buNone/>
            </a:pPr>
            <a:endParaRPr sz="2000" dirty="0"/>
          </a:p>
        </p:txBody>
      </p:sp>
      <p:sp>
        <p:nvSpPr>
          <p:cNvPr id="587" name="Google Shape;587;g9c12679eb0_0_88"/>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600"/>
              </a:spcBef>
              <a:spcAft>
                <a:spcPts val="0"/>
              </a:spcAft>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lvl="0" indent="0" algn="ctr" rtl="0">
              <a:lnSpc>
                <a:spcPct val="88888"/>
              </a:lnSpc>
              <a:spcBef>
                <a:spcPts val="1600"/>
              </a:spcBef>
              <a:spcAft>
                <a:spcPts val="0"/>
              </a:spcAft>
              <a:buNone/>
            </a:pPr>
            <a:endParaRPr sz="2200">
              <a:solidFill>
                <a:schemeClr val="dk1"/>
              </a:solidFill>
              <a:latin typeface="Meiryo"/>
              <a:ea typeface="Meiryo"/>
              <a:cs typeface="Meiryo"/>
              <a:sym typeface="Meiryo"/>
            </a:endParaRPr>
          </a:p>
        </p:txBody>
      </p:sp>
      <p:pic>
        <p:nvPicPr>
          <p:cNvPr id="588" name="Google Shape;588;g9c12679eb0_0_88"/>
          <p:cNvPicPr preferRelativeResize="0"/>
          <p:nvPr/>
        </p:nvPicPr>
        <p:blipFill>
          <a:blip r:embed="rId3">
            <a:alphaModFix/>
          </a:blip>
          <a:stretch>
            <a:fillRect/>
          </a:stretch>
        </p:blipFill>
        <p:spPr>
          <a:xfrm>
            <a:off x="905175" y="1648550"/>
            <a:ext cx="8191825" cy="4521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9c12679eb0_0_82"/>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a:t>６．課題　＞ 課題②−３．クラウド人材の育成</a:t>
            </a:r>
            <a:endParaRPr sz="2000" u="sng"/>
          </a:p>
          <a:p>
            <a:pPr marL="0" lvl="0" indent="0" algn="l" rtl="0">
              <a:spcBef>
                <a:spcPts val="0"/>
              </a:spcBef>
              <a:spcAft>
                <a:spcPts val="0"/>
              </a:spcAft>
              <a:buClr>
                <a:srgbClr val="024793"/>
              </a:buClr>
              <a:buSzPts val="2000"/>
              <a:buFont typeface="Arial"/>
              <a:buNone/>
            </a:pPr>
            <a:r>
              <a:rPr lang="en-US" sz="2000"/>
              <a:t>　提言：ノウハウの集約を行い領域横断による人材育成を行う</a:t>
            </a:r>
            <a:endParaRPr sz="2000"/>
          </a:p>
          <a:p>
            <a:pPr marL="0" lvl="0" indent="0" algn="l" rtl="0">
              <a:spcBef>
                <a:spcPts val="0"/>
              </a:spcBef>
              <a:spcAft>
                <a:spcPts val="0"/>
              </a:spcAft>
              <a:buClr>
                <a:srgbClr val="024793"/>
              </a:buClr>
              <a:buSzPts val="2000"/>
              <a:buFont typeface="Arial"/>
              <a:buNone/>
            </a:pP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rgbClr val="024793"/>
              </a:buClr>
              <a:buSzPts val="2000"/>
              <a:buFont typeface="Arial"/>
              <a:buNone/>
            </a:pPr>
            <a:endParaRPr sz="2000"/>
          </a:p>
        </p:txBody>
      </p:sp>
      <p:pic>
        <p:nvPicPr>
          <p:cNvPr id="595" name="Google Shape;595;g9c12679eb0_0_82"/>
          <p:cNvPicPr preferRelativeResize="0"/>
          <p:nvPr/>
        </p:nvPicPr>
        <p:blipFill>
          <a:blip r:embed="rId3">
            <a:alphaModFix/>
          </a:blip>
          <a:stretch>
            <a:fillRect/>
          </a:stretch>
        </p:blipFill>
        <p:spPr>
          <a:xfrm>
            <a:off x="1449100" y="1281425"/>
            <a:ext cx="7110500" cy="497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9c12679eb0_0_76"/>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dirty="0"/>
              <a:t>６．課題　＞ </a:t>
            </a:r>
            <a:r>
              <a:rPr lang="en-US" sz="2000" u="sng" dirty="0" err="1"/>
              <a:t>課題</a:t>
            </a:r>
            <a:r>
              <a:rPr lang="en-US" sz="2000" u="sng" dirty="0"/>
              <a:t>②−１．クラウド人材の育成</a:t>
            </a:r>
            <a:endParaRPr sz="2000" dirty="0"/>
          </a:p>
          <a:p>
            <a:pPr marL="0" lvl="0" indent="0" algn="l" rtl="0">
              <a:spcBef>
                <a:spcPts val="0"/>
              </a:spcBef>
              <a:spcAft>
                <a:spcPts val="0"/>
              </a:spcAft>
              <a:buClr>
                <a:srgbClr val="024793"/>
              </a:buClr>
              <a:buSzPts val="2000"/>
              <a:buFont typeface="Arial"/>
              <a:buNone/>
            </a:pP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Clr>
                <a:srgbClr val="024793"/>
              </a:buClr>
              <a:buSzPts val="2000"/>
              <a:buFont typeface="Arial"/>
              <a:buNone/>
            </a:pPr>
            <a:endParaRPr sz="2000" dirty="0"/>
          </a:p>
        </p:txBody>
      </p:sp>
      <p:sp>
        <p:nvSpPr>
          <p:cNvPr id="579" name="Google Shape;579;g9c12679eb0_0_76"/>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600"/>
              </a:spcBef>
              <a:spcAft>
                <a:spcPts val="0"/>
              </a:spcAft>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lvl="0" indent="0" algn="l" rtl="0">
              <a:lnSpc>
                <a:spcPct val="100000"/>
              </a:lnSpc>
              <a:spcBef>
                <a:spcPts val="1600"/>
              </a:spcBef>
              <a:spcAft>
                <a:spcPts val="0"/>
              </a:spcAft>
              <a:buNone/>
            </a:pPr>
            <a:r>
              <a:rPr lang="en-US" sz="2200">
                <a:solidFill>
                  <a:schemeClr val="dk1"/>
                </a:solidFill>
                <a:latin typeface="Meiryo"/>
                <a:ea typeface="Meiryo"/>
                <a:cs typeface="Meiryo"/>
                <a:sym typeface="Meiryo"/>
              </a:rPr>
              <a:t>（学習例）初めてのサーバレスウェブアプリケーション構築</a:t>
            </a:r>
            <a:endParaRPr sz="2200">
              <a:solidFill>
                <a:schemeClr val="dk1"/>
              </a:solidFill>
              <a:latin typeface="Meiryo"/>
              <a:ea typeface="Meiryo"/>
              <a:cs typeface="Meiryo"/>
              <a:sym typeface="Meiryo"/>
            </a:endParaRPr>
          </a:p>
          <a:p>
            <a:pPr marL="0" lvl="0" indent="0" algn="ctr" rtl="0">
              <a:lnSpc>
                <a:spcPct val="100000"/>
              </a:lnSpc>
              <a:spcBef>
                <a:spcPts val="1600"/>
              </a:spcBef>
              <a:spcAft>
                <a:spcPts val="0"/>
              </a:spcAft>
              <a:buNone/>
            </a:pPr>
            <a:r>
              <a:rPr lang="en-US" sz="2200">
                <a:solidFill>
                  <a:schemeClr val="dk1"/>
                </a:solidFill>
                <a:latin typeface="Meiryo"/>
                <a:ea typeface="Meiryo"/>
                <a:cs typeface="Meiryo"/>
                <a:sym typeface="Meiryo"/>
              </a:rPr>
              <a:t>　 </a:t>
            </a:r>
            <a:r>
              <a:rPr lang="en-US" sz="2000" u="sng">
                <a:solidFill>
                  <a:srgbClr val="0097A7"/>
                </a:solidFill>
                <a:latin typeface="Meiryo"/>
                <a:ea typeface="Meiryo"/>
                <a:cs typeface="Meiryo"/>
                <a:sym typeface="Meiryo"/>
                <a:hlinkClick r:id="rId3">
                  <a:extLst>
                    <a:ext uri="{A12FA001-AC4F-418D-AE19-62706E023703}">
                      <ahyp:hlinkClr xmlns:ahyp="http://schemas.microsoft.com/office/drawing/2018/hyperlinkcolor" val="tx"/>
                    </a:ext>
                  </a:extLst>
                </a:hlinkClick>
              </a:rPr>
              <a:t>https://aws.amazon.com/jp/serverless/build-a-web-app/</a:t>
            </a:r>
            <a:endParaRPr sz="3200">
              <a:solidFill>
                <a:schemeClr val="dk1"/>
              </a:solidFill>
              <a:latin typeface="Meiryo"/>
              <a:ea typeface="Meiryo"/>
              <a:cs typeface="Meiryo"/>
              <a:sym typeface="Meiryo"/>
            </a:endParaRPr>
          </a:p>
          <a:p>
            <a:pPr marL="0" lvl="0" indent="0" algn="ctr" rtl="0">
              <a:lnSpc>
                <a:spcPct val="88888"/>
              </a:lnSpc>
              <a:spcBef>
                <a:spcPts val="1600"/>
              </a:spcBef>
              <a:spcAft>
                <a:spcPts val="0"/>
              </a:spcAft>
              <a:buNone/>
            </a:pPr>
            <a:endParaRPr sz="2200">
              <a:solidFill>
                <a:schemeClr val="dk1"/>
              </a:solidFill>
              <a:latin typeface="Meiryo"/>
              <a:ea typeface="Meiryo"/>
              <a:cs typeface="Meiryo"/>
              <a:sym typeface="Meiryo"/>
            </a:endParaRPr>
          </a:p>
        </p:txBody>
      </p:sp>
      <p:pic>
        <p:nvPicPr>
          <p:cNvPr id="580" name="Google Shape;580;g9c12679eb0_0_76"/>
          <p:cNvPicPr preferRelativeResize="0"/>
          <p:nvPr/>
        </p:nvPicPr>
        <p:blipFill>
          <a:blip r:embed="rId4">
            <a:alphaModFix/>
          </a:blip>
          <a:stretch>
            <a:fillRect/>
          </a:stretch>
        </p:blipFill>
        <p:spPr>
          <a:xfrm>
            <a:off x="950025" y="2423425"/>
            <a:ext cx="8127174" cy="4335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9baf6d60bb_0_26"/>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dirty="0"/>
              <a:t>７．今後の展望　＞ ７－１．開発業務への注力</a:t>
            </a:r>
            <a:endParaRPr sz="2000" u="sng" dirty="0"/>
          </a:p>
          <a:p>
            <a:pPr marL="0" lvl="0" indent="0" algn="l" rtl="0">
              <a:lnSpc>
                <a:spcPct val="115000"/>
              </a:lnSpc>
              <a:spcBef>
                <a:spcPts val="0"/>
              </a:spcBef>
              <a:spcAft>
                <a:spcPts val="0"/>
              </a:spcAft>
              <a:buClr>
                <a:srgbClr val="024793"/>
              </a:buClr>
              <a:buSzPts val="2000"/>
              <a:buFont typeface="Arial"/>
              <a:buNone/>
            </a:pPr>
            <a:r>
              <a:rPr lang="en-US" sz="2000" dirty="0"/>
              <a:t>　</a:t>
            </a:r>
            <a:r>
              <a:rPr lang="en-US" sz="2000" dirty="0" err="1"/>
              <a:t>運用業務の省力化により人員を開発業務へ注力可能となる</a:t>
            </a:r>
            <a:endParaRPr sz="2000" dirty="0"/>
          </a:p>
        </p:txBody>
      </p:sp>
      <p:sp>
        <p:nvSpPr>
          <p:cNvPr id="602" name="Google Shape;602;g9baf6d60bb_0_26"/>
          <p:cNvSpPr/>
          <p:nvPr/>
        </p:nvSpPr>
        <p:spPr>
          <a:xfrm>
            <a:off x="1597775" y="2318600"/>
            <a:ext cx="6193500" cy="2842200"/>
          </a:xfrm>
          <a:prstGeom prst="roundRect">
            <a:avLst>
              <a:gd name="adj" fmla="val 16667"/>
            </a:avLst>
          </a:prstGeom>
          <a:solidFill>
            <a:srgbClr val="FFCC66"/>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dirty="0" err="1">
                <a:solidFill>
                  <a:srgbClr val="FFFFFF"/>
                </a:solidFill>
                <a:latin typeface="Meiryo"/>
                <a:ea typeface="Meiryo"/>
                <a:cs typeface="Meiryo"/>
                <a:sym typeface="Meiryo"/>
              </a:rPr>
              <a:t>運用業務が省力化されると</a:t>
            </a:r>
            <a:endParaRPr sz="1800" b="1" i="0" u="none" strike="noStrike" cap="none"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r>
              <a:rPr lang="en-US" sz="1600" dirty="0">
                <a:solidFill>
                  <a:srgbClr val="FFFFFF"/>
                </a:solidFill>
                <a:latin typeface="Meiryo"/>
                <a:ea typeface="Meiryo"/>
                <a:cs typeface="Meiryo"/>
                <a:sym typeface="Meiryo"/>
              </a:rPr>
              <a:t>⇢ </a:t>
            </a:r>
            <a:r>
              <a:rPr lang="en-US" sz="1600" dirty="0" err="1">
                <a:solidFill>
                  <a:srgbClr val="FFFFFF"/>
                </a:solidFill>
                <a:latin typeface="Meiryo"/>
                <a:ea typeface="Meiryo"/>
                <a:cs typeface="Meiryo"/>
                <a:sym typeface="Meiryo"/>
              </a:rPr>
              <a:t>HW・SW保守を担当していた人員は役割が変化する</a:t>
            </a:r>
            <a:r>
              <a:rPr lang="en-US" sz="1600" dirty="0">
                <a:solidFill>
                  <a:srgbClr val="FFFFFF"/>
                </a:solidFill>
                <a:latin typeface="Meiryo"/>
                <a:ea typeface="Meiryo"/>
                <a:cs typeface="Meiryo"/>
                <a:sym typeface="Meiryo"/>
              </a:rPr>
              <a:t>。</a:t>
            </a:r>
            <a:endParaRPr sz="1600"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r>
              <a:rPr lang="en-US" sz="1600" dirty="0">
                <a:solidFill>
                  <a:srgbClr val="FFFFFF"/>
                </a:solidFill>
                <a:latin typeface="Meiryo"/>
                <a:ea typeface="Meiryo"/>
                <a:cs typeface="Meiryo"/>
                <a:sym typeface="Meiryo"/>
              </a:rPr>
              <a:t>　</a:t>
            </a:r>
            <a:r>
              <a:rPr lang="en-US" sz="1600" dirty="0" err="1">
                <a:solidFill>
                  <a:srgbClr val="FFFFFF"/>
                </a:solidFill>
                <a:latin typeface="Meiryo"/>
                <a:ea typeface="Meiryo"/>
                <a:cs typeface="Meiryo"/>
                <a:sym typeface="Meiryo"/>
              </a:rPr>
              <a:t>既存役割の比率が徐々に下がり、新たな役割が増えていく</a:t>
            </a:r>
            <a:r>
              <a:rPr lang="en-US" sz="1600" b="0" i="0" u="none" strike="noStrike" cap="none" dirty="0">
                <a:solidFill>
                  <a:srgbClr val="FFFFFF"/>
                </a:solidFill>
                <a:latin typeface="Meiryo"/>
                <a:ea typeface="Meiryo"/>
                <a:cs typeface="Meiryo"/>
                <a:sym typeface="Meiryo"/>
              </a:rPr>
              <a:t>。</a:t>
            </a:r>
            <a:endParaRPr sz="1600" b="0" i="0" u="none" strike="noStrike" cap="none"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endParaRPr sz="1600"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r>
              <a:rPr lang="en-US" sz="1600" dirty="0" err="1">
                <a:solidFill>
                  <a:srgbClr val="FFFFFF"/>
                </a:solidFill>
                <a:latin typeface="Meiryo"/>
                <a:ea typeface="Meiryo"/>
                <a:cs typeface="Meiryo"/>
                <a:sym typeface="Meiryo"/>
              </a:rPr>
              <a:t>組織レベルでは業務内容の再構築が必要となり</a:t>
            </a:r>
            <a:r>
              <a:rPr lang="en-US" sz="1600" dirty="0">
                <a:solidFill>
                  <a:srgbClr val="FFFFFF"/>
                </a:solidFill>
                <a:latin typeface="Meiryo"/>
                <a:ea typeface="Meiryo"/>
                <a:cs typeface="Meiryo"/>
                <a:sym typeface="Meiryo"/>
              </a:rPr>
              <a:t>、</a:t>
            </a:r>
            <a:endParaRPr sz="1600"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r>
              <a:rPr lang="en-US" sz="1600" dirty="0">
                <a:solidFill>
                  <a:srgbClr val="FFFFFF"/>
                </a:solidFill>
                <a:latin typeface="Meiryo"/>
                <a:ea typeface="Meiryo"/>
                <a:cs typeface="Meiryo"/>
                <a:sym typeface="Meiryo"/>
              </a:rPr>
              <a:t>（</a:t>
            </a:r>
            <a:r>
              <a:rPr lang="en-US" sz="1600" dirty="0" err="1">
                <a:solidFill>
                  <a:srgbClr val="FFFFFF"/>
                </a:solidFill>
                <a:latin typeface="Meiryo"/>
                <a:ea typeface="Meiryo"/>
                <a:cs typeface="Meiryo"/>
                <a:sym typeface="Meiryo"/>
              </a:rPr>
              <a:t>当然だけど）個人は</a:t>
            </a:r>
            <a:r>
              <a:rPr lang="en-US" sz="1600" dirty="0">
                <a:solidFill>
                  <a:srgbClr val="FFFFFF"/>
                </a:solidFill>
                <a:latin typeface="Meiryo"/>
                <a:ea typeface="Meiryo"/>
                <a:cs typeface="Meiryo"/>
                <a:sym typeface="Meiryo"/>
              </a:rPr>
              <a:t>　新たに技術を学んでいく必要あり。中堅以上の技術者が、クラウドネイティブな考えを受け入れていく必要がある。既存技術の代替として捉えると誤った結論を得てしまう</a:t>
            </a:r>
            <a:endParaRPr sz="1600"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endParaRPr sz="1600" dirty="0">
              <a:solidFill>
                <a:srgbClr val="FFFFFF"/>
              </a:solidFill>
              <a:latin typeface="Meiryo"/>
              <a:ea typeface="Meiryo"/>
              <a:cs typeface="Meiryo"/>
              <a:sym typeface="Meiry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9baf6d60bb_0_31"/>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a:t>７．今後の展望　＞ ７－２．アプリのマイクロサービス化</a:t>
            </a:r>
            <a:endParaRPr sz="2000" u="sng"/>
          </a:p>
          <a:p>
            <a:pPr marL="0" lvl="0" indent="0" algn="l" rtl="0">
              <a:lnSpc>
                <a:spcPct val="115000"/>
              </a:lnSpc>
              <a:spcBef>
                <a:spcPts val="0"/>
              </a:spcBef>
              <a:spcAft>
                <a:spcPts val="0"/>
              </a:spcAft>
              <a:buClr>
                <a:srgbClr val="024793"/>
              </a:buClr>
              <a:buSzPts val="2000"/>
              <a:buFont typeface="Arial"/>
              <a:buNone/>
            </a:pPr>
            <a:endParaRPr sz="2000"/>
          </a:p>
        </p:txBody>
      </p:sp>
      <p:pic>
        <p:nvPicPr>
          <p:cNvPr id="609" name="Google Shape;609;g9baf6d60bb_0_31"/>
          <p:cNvPicPr preferRelativeResize="0"/>
          <p:nvPr/>
        </p:nvPicPr>
        <p:blipFill>
          <a:blip r:embed="rId3">
            <a:alphaModFix/>
          </a:blip>
          <a:stretch>
            <a:fillRect/>
          </a:stretch>
        </p:blipFill>
        <p:spPr>
          <a:xfrm>
            <a:off x="925250" y="2007851"/>
            <a:ext cx="4876800" cy="3362325"/>
          </a:xfrm>
          <a:prstGeom prst="rect">
            <a:avLst/>
          </a:prstGeom>
          <a:noFill/>
          <a:ln>
            <a:noFill/>
          </a:ln>
        </p:spPr>
      </p:pic>
      <p:pic>
        <p:nvPicPr>
          <p:cNvPr id="610" name="Google Shape;610;g9baf6d60bb_0_31"/>
          <p:cNvPicPr preferRelativeResize="0"/>
          <p:nvPr/>
        </p:nvPicPr>
        <p:blipFill>
          <a:blip r:embed="rId4">
            <a:alphaModFix/>
          </a:blip>
          <a:stretch>
            <a:fillRect/>
          </a:stretch>
        </p:blipFill>
        <p:spPr>
          <a:xfrm>
            <a:off x="5901375" y="3590345"/>
            <a:ext cx="514350" cy="485775"/>
          </a:xfrm>
          <a:prstGeom prst="rect">
            <a:avLst/>
          </a:prstGeom>
          <a:noFill/>
          <a:ln>
            <a:noFill/>
          </a:ln>
        </p:spPr>
      </p:pic>
      <p:pic>
        <p:nvPicPr>
          <p:cNvPr id="611" name="Google Shape;611;g9baf6d60bb_0_31"/>
          <p:cNvPicPr preferRelativeResize="0"/>
          <p:nvPr/>
        </p:nvPicPr>
        <p:blipFill>
          <a:blip r:embed="rId5">
            <a:alphaModFix/>
          </a:blip>
          <a:stretch>
            <a:fillRect/>
          </a:stretch>
        </p:blipFill>
        <p:spPr>
          <a:xfrm>
            <a:off x="6621200" y="2450645"/>
            <a:ext cx="2066925" cy="809625"/>
          </a:xfrm>
          <a:prstGeom prst="rect">
            <a:avLst/>
          </a:prstGeom>
          <a:noFill/>
          <a:ln>
            <a:noFill/>
          </a:ln>
        </p:spPr>
      </p:pic>
      <p:pic>
        <p:nvPicPr>
          <p:cNvPr id="612" name="Google Shape;612;g9baf6d60bb_0_31"/>
          <p:cNvPicPr preferRelativeResize="0"/>
          <p:nvPr/>
        </p:nvPicPr>
        <p:blipFill>
          <a:blip r:embed="rId6">
            <a:alphaModFix/>
          </a:blip>
          <a:stretch>
            <a:fillRect/>
          </a:stretch>
        </p:blipFill>
        <p:spPr>
          <a:xfrm>
            <a:off x="6621200" y="4084451"/>
            <a:ext cx="2066925" cy="82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問題意識の提起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9c12679eb0_0_26"/>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a:t>７．今後の展望　＞ ７－２．アプリのマイクロサービス化</a:t>
            </a:r>
            <a:endParaRPr sz="2000" u="sng"/>
          </a:p>
          <a:p>
            <a:pPr marL="0" lvl="0" indent="0" algn="l" rtl="0">
              <a:lnSpc>
                <a:spcPct val="115000"/>
              </a:lnSpc>
              <a:spcBef>
                <a:spcPts val="0"/>
              </a:spcBef>
              <a:spcAft>
                <a:spcPts val="0"/>
              </a:spcAft>
              <a:buClr>
                <a:srgbClr val="024793"/>
              </a:buClr>
              <a:buSzPts val="2000"/>
              <a:buFont typeface="Arial"/>
              <a:buNone/>
            </a:pPr>
            <a:r>
              <a:rPr lang="en-US" sz="2000"/>
              <a:t>　マイクロサービス　×　ドメイン駆動設計・アジャイル開発</a:t>
            </a:r>
            <a:endParaRPr sz="2000" u="sng"/>
          </a:p>
        </p:txBody>
      </p:sp>
      <p:pic>
        <p:nvPicPr>
          <p:cNvPr id="620" name="Google Shape;620;g9c12679eb0_0_26"/>
          <p:cNvPicPr preferRelativeResize="0"/>
          <p:nvPr/>
        </p:nvPicPr>
        <p:blipFill>
          <a:blip r:embed="rId3">
            <a:alphaModFix/>
          </a:blip>
          <a:stretch>
            <a:fillRect/>
          </a:stretch>
        </p:blipFill>
        <p:spPr>
          <a:xfrm>
            <a:off x="3290300" y="3689120"/>
            <a:ext cx="5457825" cy="263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nvGraphicFramePr>
        <p:xfrm>
          <a:off x="1371565" y="1558463"/>
          <a:ext cx="6096000" cy="19304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①</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15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②</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4" name="正方形/長方形 3">
            <a:extLst>
              <a:ext uri="{FF2B5EF4-FFF2-40B4-BE49-F238E27FC236}">
                <a16:creationId xmlns:a16="http://schemas.microsoft.com/office/drawing/2014/main" id="{3D162085-0B53-B14E-B09D-AA01ABD11857}"/>
              </a:ext>
            </a:extLst>
          </p:cNvPr>
          <p:cNvSpPr/>
          <p:nvPr/>
        </p:nvSpPr>
        <p:spPr>
          <a:xfrm>
            <a:off x="2075289" y="3617845"/>
            <a:ext cx="1582307" cy="37371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000">
                <a:solidFill>
                  <a:schemeClr val="bg1"/>
                </a:solidFill>
                <a:latin typeface="Meiryo UI" panose="020B0604030504040204" pitchFamily="34" charset="-128"/>
                <a:ea typeface="Meiryo UI" panose="020B0604030504040204" pitchFamily="34" charset="-128"/>
              </a:rPr>
              <a:t>インフラ構築</a:t>
            </a:r>
          </a:p>
        </p:txBody>
      </p:sp>
      <p:sp>
        <p:nvSpPr>
          <p:cNvPr id="8" name="正方形/長方形 7">
            <a:extLst>
              <a:ext uri="{FF2B5EF4-FFF2-40B4-BE49-F238E27FC236}">
                <a16:creationId xmlns:a16="http://schemas.microsoft.com/office/drawing/2014/main" id="{2F854109-61A7-134A-BAE0-1251FCC07BAD}"/>
              </a:ext>
            </a:extLst>
          </p:cNvPr>
          <p:cNvSpPr/>
          <p:nvPr/>
        </p:nvSpPr>
        <p:spPr>
          <a:xfrm>
            <a:off x="1089328" y="3778793"/>
            <a:ext cx="954157" cy="212764"/>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0D63CE"/>
                </a:solidFill>
                <a:latin typeface="Meiryo UI" panose="020B0604030504040204" pitchFamily="34" charset="-128"/>
                <a:ea typeface="Meiryo UI" panose="020B0604030504040204" pitchFamily="34" charset="-128"/>
              </a:rPr>
              <a:t>コーディング</a:t>
            </a:r>
          </a:p>
        </p:txBody>
      </p:sp>
      <p:sp>
        <p:nvSpPr>
          <p:cNvPr id="9" name="正方形/長方形 8">
            <a:extLst>
              <a:ext uri="{FF2B5EF4-FFF2-40B4-BE49-F238E27FC236}">
                <a16:creationId xmlns:a16="http://schemas.microsoft.com/office/drawing/2014/main" id="{625D41CE-F881-A84B-A560-1AD8C810F058}"/>
              </a:ext>
            </a:extLst>
          </p:cNvPr>
          <p:cNvSpPr/>
          <p:nvPr/>
        </p:nvSpPr>
        <p:spPr>
          <a:xfrm>
            <a:off x="1089328" y="3994198"/>
            <a:ext cx="7967207" cy="2796216"/>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2000">
                <a:solidFill>
                  <a:schemeClr val="tx1"/>
                </a:solidFill>
                <a:latin typeface="Meiryo UI" panose="020B0604030504040204" pitchFamily="34" charset="-128"/>
                <a:ea typeface="Meiryo UI" panose="020B0604030504040204" pitchFamily="34" charset="-128"/>
              </a:rPr>
              <a:t>サーバレスな</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のサービスを選択・連携してシステムを実現するため、</a:t>
            </a:r>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u="sng">
                <a:solidFill>
                  <a:srgbClr val="FF0000"/>
                </a:solidFill>
                <a:latin typeface="Meiryo UI" panose="020B0604030504040204" pitchFamily="34" charset="-128"/>
                <a:ea typeface="Meiryo UI" panose="020B0604030504040204" pitchFamily="34" charset="-128"/>
              </a:rPr>
              <a:t>ユーザーの設計と開発範囲が限定的。</a:t>
            </a:r>
            <a:r>
              <a:rPr kumimoji="1" lang="ja-JP" altLang="en-US" sz="2000">
                <a:solidFill>
                  <a:schemeClr val="tx1"/>
                </a:solidFill>
                <a:latin typeface="Meiryo UI" panose="020B0604030504040204" pitchFamily="34" charset="-128"/>
                <a:ea typeface="Meiryo UI" panose="020B0604030504040204" pitchFamily="34" charset="-128"/>
              </a:rPr>
              <a:t> </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特に</a:t>
            </a:r>
            <a:r>
              <a:rPr kumimoji="1" lang="ja-JP" altLang="en-US" sz="2000" u="sng">
                <a:solidFill>
                  <a:srgbClr val="FF0000"/>
                </a:solidFill>
                <a:latin typeface="Meiryo UI" panose="020B0604030504040204" pitchFamily="34" charset="-128"/>
                <a:ea typeface="Meiryo UI" panose="020B0604030504040204" pitchFamily="34" charset="-128"/>
              </a:rPr>
              <a:t>非機能要件部分（可用性、拡張性</a:t>
            </a:r>
            <a:r>
              <a:rPr kumimoji="1" lang="en-US" altLang="ja-JP" sz="2000" u="sng" dirty="0">
                <a:solidFill>
                  <a:srgbClr val="FF0000"/>
                </a:solidFill>
                <a:latin typeface="Meiryo UI" panose="020B0604030504040204" pitchFamily="34" charset="-128"/>
                <a:ea typeface="Meiryo UI" panose="020B0604030504040204" pitchFamily="34" charset="-128"/>
              </a:rPr>
              <a:t> </a:t>
            </a:r>
            <a:r>
              <a:rPr kumimoji="1" lang="ja-JP" altLang="en-US" sz="2000" u="sng">
                <a:solidFill>
                  <a:srgbClr val="FF0000"/>
                </a:solidFill>
                <a:latin typeface="Meiryo UI" panose="020B0604030504040204" pitchFamily="34" charset="-128"/>
                <a:ea typeface="Meiryo UI" panose="020B0604030504040204" pitchFamily="34" charset="-128"/>
              </a:rPr>
              <a:t>等）</a:t>
            </a:r>
            <a:r>
              <a:rPr kumimoji="1" lang="ja-JP" altLang="en-US" sz="2000">
                <a:solidFill>
                  <a:schemeClr val="tx1"/>
                </a:solidFill>
                <a:latin typeface="Meiryo UI" panose="020B0604030504040204" pitchFamily="34" charset="-128"/>
                <a:ea typeface="Meiryo UI" panose="020B0604030504040204" pitchFamily="34" charset="-128"/>
              </a:rPr>
              <a:t>は、クラウド事業者の責任範囲が大きく、ユーザーが手動で設定する部分が限定され、構築作業時間が短縮された。</a:t>
            </a:r>
          </a:p>
        </p:txBody>
      </p:sp>
    </p:spTree>
    <p:extLst>
      <p:ext uri="{BB962C8B-B14F-4D97-AF65-F5344CB8AC3E}">
        <p14:creationId xmlns:p14="http://schemas.microsoft.com/office/powerpoint/2010/main" val="128350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A4AC3-DF89-ED41-AC14-D3B109F6B90D}"/>
              </a:ext>
            </a:extLst>
          </p:cNvPr>
          <p:cNvSpPr>
            <a:spLocks noGrp="1"/>
          </p:cNvSpPr>
          <p:nvPr>
            <p:ph type="ctrTitle"/>
          </p:nvPr>
        </p:nvSpPr>
        <p:spPr/>
        <p:txBody>
          <a:bodyPr/>
          <a:lstStyle/>
          <a:p>
            <a:r>
              <a:rPr kumimoji="1" lang="ja-JP" altLang="en-US"/>
              <a:t>以下、</a:t>
            </a:r>
            <a:r>
              <a:rPr lang="ja-JP" altLang="en-US"/>
              <a:t>材料</a:t>
            </a:r>
            <a:endParaRPr kumimoji="1" lang="ja-JP" altLang="en-US"/>
          </a:p>
        </p:txBody>
      </p:sp>
      <p:sp>
        <p:nvSpPr>
          <p:cNvPr id="3" name="テキスト プレースホルダー 2">
            <a:extLst>
              <a:ext uri="{FF2B5EF4-FFF2-40B4-BE49-F238E27FC236}">
                <a16:creationId xmlns:a16="http://schemas.microsoft.com/office/drawing/2014/main" id="{BDB4C1F7-208F-734D-87A2-1E08E68CEFF9}"/>
              </a:ext>
            </a:extLst>
          </p:cNvPr>
          <p:cNvSpPr>
            <a:spLocks noGrp="1"/>
          </p:cNvSpPr>
          <p:nvPr>
            <p:ph type="body" sz="quarter" idx="14"/>
          </p:nvPr>
        </p:nvSpPr>
        <p:spPr/>
        <p:txBody>
          <a:bodyPr/>
          <a:lstStyle/>
          <a:p>
            <a:endParaRPr kumimoji="1" lang="ja-JP" altLang="en-US" dirty="0"/>
          </a:p>
        </p:txBody>
      </p:sp>
    </p:spTree>
    <p:extLst>
      <p:ext uri="{BB962C8B-B14F-4D97-AF65-F5344CB8AC3E}">
        <p14:creationId xmlns:p14="http://schemas.microsoft.com/office/powerpoint/2010/main" val="3827179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プレースホルダー 15" descr="間取り図を確認する人々">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p:txBody>
          <a:bodyPr rtlCol="0"/>
          <a:lstStyle/>
          <a:p>
            <a:pPr rtl="0"/>
            <a:r>
              <a:rPr lang="ja-JP" altLang="en-US" b="0" dirty="0">
                <a:solidFill>
                  <a:schemeClr val="bg1"/>
                </a:solidFill>
                <a:latin typeface="Meiryo UI" panose="020B0604030504040204" pitchFamily="50" charset="-128"/>
                <a:ea typeface="Meiryo UI" panose="020B0604030504040204" pitchFamily="50" charset="-128"/>
              </a:rPr>
              <a:t>サブタイトルをここに入力</a:t>
            </a: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p:txBody>
          <a:bodyPr rtlCol="0"/>
          <a:lstStyle/>
          <a:p>
            <a:pPr rtl="0"/>
            <a:r>
              <a:rPr lang="ja-JP" altLang="en-US">
                <a:solidFill>
                  <a:schemeClr val="bg1"/>
                </a:solidFill>
                <a:latin typeface="Meiryo UI" panose="020B0604030504040204" pitchFamily="50" charset="-128"/>
                <a:ea typeface="Meiryo UI" panose="020B0604030504040204" pitchFamily="50" charset="-128"/>
              </a:rPr>
              <a:t>セクション区切り線スライド</a:t>
            </a:r>
          </a:p>
        </p:txBody>
      </p:sp>
    </p:spTree>
    <p:extLst>
      <p:ext uri="{BB962C8B-B14F-4D97-AF65-F5344CB8AC3E}">
        <p14:creationId xmlns:p14="http://schemas.microsoft.com/office/powerpoint/2010/main" val="406786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プレースホルダー 7" descr="手を重ねて置いていく人々のグループ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テキスト プレースホルダー 6">
            <a:extLst>
              <a:ext uri="{FF2B5EF4-FFF2-40B4-BE49-F238E27FC236}">
                <a16:creationId xmlns:a16="http://schemas.microsoft.com/office/drawing/2014/main" id="{F671A034-1CDF-8B46-90C5-63321B0C91BE}"/>
              </a:ext>
            </a:extLst>
          </p:cNvPr>
          <p:cNvSpPr>
            <a:spLocks noGrp="1"/>
          </p:cNvSpPr>
          <p:nvPr>
            <p:ph idx="1"/>
          </p:nvPr>
        </p:nvSpPr>
        <p:spPr/>
        <p:txBody>
          <a:bodyPr rtlCol="0"/>
          <a:lstStyle/>
          <a:p>
            <a:pPr marL="0" indent="0">
              <a:buNone/>
            </a:pPr>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lang="ja-JP" altLang="en-US">
              <a:latin typeface="Meiryo UI" panose="020B0604030504040204" pitchFamily="50" charset="-128"/>
              <a:ea typeface="Meiryo UI" panose="020B0604030504040204" pitchFamily="50" charset="-128"/>
            </a:endParaRPr>
          </a:p>
        </p:txBody>
      </p:sp>
      <p:sp>
        <p:nvSpPr>
          <p:cNvPr id="21" name="タイトル 20">
            <a:extLst>
              <a:ext uri="{FF2B5EF4-FFF2-40B4-BE49-F238E27FC236}">
                <a16:creationId xmlns:a16="http://schemas.microsoft.com/office/drawing/2014/main" id="{B3E69B71-5849-7541-ADEA-D19838B3CF0C}"/>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キャプション付き</a:t>
            </a:r>
            <a:br>
              <a:rPr lang="ja-JP" altLang="en-US">
                <a:latin typeface="Meiryo UI" panose="020B0604030504040204" pitchFamily="50" charset="-128"/>
                <a:ea typeface="Meiryo UI" panose="020B0604030504040204" pitchFamily="50" charset="-128"/>
              </a:rPr>
            </a:br>
            <a:r>
              <a:rPr lang="ja-JP" altLang="en-US">
                <a:latin typeface="Meiryo UI" panose="020B0604030504040204" pitchFamily="50" charset="-128"/>
                <a:ea typeface="Meiryo UI" panose="020B0604030504040204" pitchFamily="50" charset="-128"/>
              </a:rPr>
              <a:t>コンテンツ</a:t>
            </a:r>
          </a:p>
        </p:txBody>
      </p:sp>
    </p:spTree>
    <p:extLst>
      <p:ext uri="{BB962C8B-B14F-4D97-AF65-F5344CB8AC3E}">
        <p14:creationId xmlns:p14="http://schemas.microsoft.com/office/powerpoint/2010/main" val="2167823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en-US" altLang="ja-JP" dirty="0">
                <a:latin typeface="Meiryo UI" panose="020B0604030504040204" pitchFamily="50" charset="-128"/>
                <a:ea typeface="Meiryo UI" panose="020B0604030504040204" pitchFamily="50" charset="-128"/>
              </a:rPr>
              <a:t>2 </a:t>
            </a:r>
            <a:r>
              <a:rPr lang="ja-JP" altLang="en-US">
                <a:latin typeface="Meiryo UI" panose="020B0604030504040204" pitchFamily="50" charset="-128"/>
                <a:ea typeface="Meiryo UI" panose="020B0604030504040204" pitchFamily="50" charset="-128"/>
              </a:rPr>
              <a:t>段組</a:t>
            </a:r>
          </a:p>
        </p:txBody>
      </p:sp>
      <p:sp>
        <p:nvSpPr>
          <p:cNvPr id="3" name="コンテンツ プレースホルダー 2">
            <a:extLst>
              <a:ext uri="{FF2B5EF4-FFF2-40B4-BE49-F238E27FC236}">
                <a16:creationId xmlns:a16="http://schemas.microsoft.com/office/drawing/2014/main" id="{65315FCB-0039-EF4F-AFE0-33905D91929E}"/>
              </a:ext>
            </a:extLst>
          </p:cNvPr>
          <p:cNvSpPr>
            <a:spLocks noGrp="1"/>
          </p:cNvSpPr>
          <p:nvPr>
            <p:ph sz="half" idx="1"/>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6" name="コンテンツ プレースホルダー 15">
            <a:extLst>
              <a:ext uri="{FF2B5EF4-FFF2-40B4-BE49-F238E27FC236}">
                <a16:creationId xmlns:a16="http://schemas.microsoft.com/office/drawing/2014/main" id="{61E23B57-A482-8F4B-9021-86FE326A6D10}"/>
              </a:ext>
            </a:extLst>
          </p:cNvPr>
          <p:cNvSpPr>
            <a:spLocks noGrp="1"/>
          </p:cNvSpPr>
          <p:nvPr>
            <p:ph sz="half" idx="2"/>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dirty="0">
                <a:latin typeface="Meiryo UI" panose="020B0604030504040204" pitchFamily="50" charset="-128"/>
                <a:ea typeface="Meiryo UI" panose="020B0604030504040204" pitchFamily="50" charset="-128"/>
              </a:rPr>
              <a:t>1 </a:t>
            </a:r>
            <a:r>
              <a:rPr lang="ja-JP" altLang="en-US" b="0">
                <a:latin typeface="Meiryo UI" panose="020B0604030504040204" pitchFamily="50" charset="-128"/>
                <a:ea typeface="Meiryo UI" panose="020B0604030504040204" pitchFamily="50" charset="-128"/>
              </a:rPr>
              <a:t>のタイトル</a:t>
            </a:r>
          </a:p>
        </p:txBody>
      </p:sp>
      <p:sp>
        <p:nvSpPr>
          <p:cNvPr id="7" name="テキスト プレースホルダー 6">
            <a:extLst>
              <a:ext uri="{FF2B5EF4-FFF2-40B4-BE49-F238E27FC236}">
                <a16:creationId xmlns:a16="http://schemas.microsoft.com/office/drawing/2014/main" id="{D9218E33-9E8A-D249-93A7-9EDFE3BEA503}"/>
              </a:ext>
            </a:extLst>
          </p:cNvPr>
          <p:cNvSpPr>
            <a:spLocks noGrp="1"/>
          </p:cNvSpPr>
          <p:nvPr>
            <p:ph type="body" sz="quarter" idx="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a:latin typeface="Meiryo UI" panose="020B0604030504040204" pitchFamily="50" charset="-128"/>
                <a:ea typeface="Meiryo UI" panose="020B0604030504040204" pitchFamily="50" charset="-128"/>
              </a:rPr>
              <a:t>2 </a:t>
            </a:r>
            <a:r>
              <a:rPr lang="ja-JP" altLang="en-US" b="0">
                <a:latin typeface="Meiryo UI" panose="020B0604030504040204" pitchFamily="50" charset="-128"/>
                <a:ea typeface="Meiryo UI" panose="020B0604030504040204" pitchFamily="50" charset="-128"/>
              </a:rPr>
              <a:t>のタイトル</a:t>
            </a:r>
          </a:p>
        </p:txBody>
      </p:sp>
    </p:spTree>
    <p:extLst>
      <p:ext uri="{BB962C8B-B14F-4D97-AF65-F5344CB8AC3E}">
        <p14:creationId xmlns:p14="http://schemas.microsoft.com/office/powerpoint/2010/main" val="3843284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10" descr="ソファに座っている二人">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タイトル 2" hidden="1">
            <a:extLst>
              <a:ext uri="{FF2B5EF4-FFF2-40B4-BE49-F238E27FC236}">
                <a16:creationId xmlns:a16="http://schemas.microsoft.com/office/drawing/2014/main" id="{FD439DD0-579B-4A38-94AC-4A7CC453CC47}"/>
              </a:ext>
            </a:extLst>
          </p:cNvPr>
          <p:cNvSpPr>
            <a:spLocks noGrp="1"/>
          </p:cNvSpPr>
          <p:nvPr>
            <p:ph type="title"/>
          </p:nvPr>
        </p:nvSpPr>
        <p:spPr/>
        <p:txBody>
          <a:bodyPr rtlCol="0"/>
          <a:lstStyle/>
          <a:p>
            <a:pPr rtl="0"/>
            <a:r>
              <a:rPr lang="ja-JP" altLang="en-US">
                <a:latin typeface="Meiryo UI" panose="020B0604030504040204" pitchFamily="50" charset="-128"/>
                <a:ea typeface="Meiryo UI" panose="020B0604030504040204" pitchFamily="50" charset="-128"/>
              </a:rPr>
              <a:t>スライド タイトル </a:t>
            </a:r>
            <a:r>
              <a:rPr lang="en-US" altLang="ja-JP">
                <a:latin typeface="Meiryo UI" panose="020B0604030504040204" pitchFamily="50" charset="-128"/>
                <a:ea typeface="Meiryo UI" panose="020B0604030504040204" pitchFamily="50" charset="-128"/>
              </a:rPr>
              <a:t>29</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1999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プレースホルダー 27" descr="夜遅く事務所で働いている女性">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コンテンツのスライド</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a:t>
            </a:r>
            <a:br>
              <a:rPr lang="ja-JP" altLang="en-US">
                <a:latin typeface="Meiryo UI" panose="020B0604030504040204" pitchFamily="50" charset="-128"/>
                <a:ea typeface="Meiryo UI" panose="020B0604030504040204" pitchFamily="50" charset="-128"/>
              </a:rPr>
            </a:br>
            <a:r>
              <a:rPr lang="en-US" altLang="ja-JP">
                <a:latin typeface="Meiryo UI" panose="020B0604030504040204" pitchFamily="50" charset="-128"/>
                <a:ea typeface="Meiryo UI" panose="020B0604030504040204" pitchFamily="50" charset="-128"/>
              </a:rPr>
              <a:t>il</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72874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4F5ECE-2D45-764D-A434-EA4997A38F9E}"/>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a:t>
            </a:r>
          </a:p>
        </p:txBody>
      </p:sp>
      <p:sp>
        <p:nvSpPr>
          <p:cNvPr id="3" name="テキスト プレースホルダー 2">
            <a:extLst>
              <a:ext uri="{FF2B5EF4-FFF2-40B4-BE49-F238E27FC236}">
                <a16:creationId xmlns:a16="http://schemas.microsoft.com/office/drawing/2014/main" id="{96018F6A-34AE-124E-868D-D500FE5002BF}"/>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Lorem ipsum dolor sit amet, consectetur adipiscing elit.Etiam eget quam lacus.Vivamus laoreet tempus lacus, Class aptent taciti sociosqu ad litora torquent per conubia nostra, per inceptos himenaeos. </a:t>
            </a:r>
            <a:endParaRPr lang="ja-JP" altLang="en-US">
              <a:latin typeface="Meiryo UI" panose="020B0604030504040204" pitchFamily="50" charset="-128"/>
              <a:ea typeface="Meiryo UI" panose="020B0604030504040204" pitchFamily="50" charset="-128"/>
            </a:endParaRPr>
          </a:p>
        </p:txBody>
      </p:sp>
      <p:pic>
        <p:nvPicPr>
          <p:cNvPr id="7" name="図プレースホルダー 6" descr="テーブルの周りに座っている人のグループ">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3">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概要</a:t>
            </a:r>
          </a:p>
        </p:txBody>
      </p:sp>
      <p:pic>
        <p:nvPicPr>
          <p:cNvPr id="82" name="図プレースホルダー 81" descr="アイコン&#10;">
            <a:extLst>
              <a:ext uri="{FF2B5EF4-FFF2-40B4-BE49-F238E27FC236}">
                <a16:creationId xmlns:a16="http://schemas.microsoft.com/office/drawing/2014/main" id="{BB002EF1-9F25-2D40-B395-99B429C0B9E5}"/>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4" name="図プレースホルダー 83" descr="アイコン&#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95" name="図プレースホルダー 94" descr="アイコン&#10;">
            <a:extLst>
              <a:ext uri="{FF2B5EF4-FFF2-40B4-BE49-F238E27FC236}">
                <a16:creationId xmlns:a16="http://schemas.microsoft.com/office/drawing/2014/main" id="{22846FFF-A603-9047-B91F-1BBE3D044E35}"/>
              </a:ext>
              <a:ext uri="{C183D7F6-B498-43B3-948B-1728B52AA6E4}">
                <adec:decorative xmlns:adec="http://schemas.microsoft.com/office/drawing/2017/decorative" val="1"/>
              </a:ext>
            </a:extLst>
          </p:cNvPr>
          <p:cNvPicPr>
            <a:picLocks noGrp="1" noChangeAspect="1"/>
          </p:cNvPicPr>
          <p:nvPr>
            <p:ph type="pic" sz="quarter" idx="1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pic>
        <p:nvPicPr>
          <p:cNvPr id="117" name="図プレースホルダー 116" descr="アイコン&#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t="427" b="427"/>
          <a:stretch>
            <a:fillRect/>
          </a:stretch>
        </p:blipFill>
        <p:spPr/>
      </p:pic>
      <p:pic>
        <p:nvPicPr>
          <p:cNvPr id="119" name="図プレースホルダー 118" descr="アイコン&#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t="427" b="427"/>
          <a:stretch>
            <a:fillRect/>
          </a:stretch>
        </p:blipFill>
        <p:spPr/>
      </p:pic>
      <p:pic>
        <p:nvPicPr>
          <p:cNvPr id="121" name="図プレースホルダー 120" descr="アイコン&#10;">
            <a:extLst>
              <a:ext uri="{FF2B5EF4-FFF2-40B4-BE49-F238E27FC236}">
                <a16:creationId xmlns:a16="http://schemas.microsoft.com/office/drawing/2014/main" id="{4159F782-00CB-DC43-A1FC-7C24663612D0}"/>
              </a:ext>
              <a:ext uri="{C183D7F6-B498-43B3-948B-1728B52AA6E4}">
                <adec:decorative xmlns:adec="http://schemas.microsoft.com/office/drawing/2017/decorative" val="1"/>
              </a:ext>
            </a:extLst>
          </p:cNvPr>
          <p:cNvPicPr>
            <a:picLocks noGrp="1" noChangeAspect="1"/>
          </p:cNvPicPr>
          <p:nvPr>
            <p:ph type="pic" sz="quarter" idx="23"/>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t="214" b="214"/>
          <a:stretch>
            <a:fillRect/>
          </a:stretch>
        </p:blipFill>
        <p:spPr/>
      </p:pic>
      <p:sp>
        <p:nvSpPr>
          <p:cNvPr id="267" name="テキスト プレースホルダー 266">
            <a:extLst>
              <a:ext uri="{FF2B5EF4-FFF2-40B4-BE49-F238E27FC236}">
                <a16:creationId xmlns:a16="http://schemas.microsoft.com/office/drawing/2014/main" id="{A694244C-EAE8-E84A-9A3B-8D12C1A5479B}"/>
              </a:ext>
            </a:extLst>
          </p:cNvPr>
          <p:cNvSpPr>
            <a:spLocks noGrp="1"/>
          </p:cNvSpPr>
          <p:nvPr>
            <p:ph type="body" sz="quarter" idx="25"/>
          </p:nvPr>
        </p:nvSpPr>
        <p:spPr>
          <a:xfrm>
            <a:off x="1866589"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 sed diam nonummy nibh euismod</a:t>
            </a:r>
            <a:endParaRPr lang="ja-JP" altLang="en-US">
              <a:latin typeface="Meiryo UI" panose="020B0604030504040204" pitchFamily="50" charset="-128"/>
              <a:ea typeface="Meiryo UI" panose="020B0604030504040204" pitchFamily="50" charset="-128"/>
            </a:endParaRPr>
          </a:p>
        </p:txBody>
      </p:sp>
      <p:sp>
        <p:nvSpPr>
          <p:cNvPr id="250" name="テキスト プレースホルダー 249">
            <a:extLst>
              <a:ext uri="{FF2B5EF4-FFF2-40B4-BE49-F238E27FC236}">
                <a16:creationId xmlns:a16="http://schemas.microsoft.com/office/drawing/2014/main" id="{2FC5F420-06C1-8C4F-9332-B0D58D4733C9}"/>
              </a:ext>
            </a:extLst>
          </p:cNvPr>
          <p:cNvSpPr>
            <a:spLocks noGrp="1"/>
          </p:cNvSpPr>
          <p:nvPr>
            <p:ph type="body" idx="2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3" name="テキスト プレースホルダー 292">
            <a:extLst>
              <a:ext uri="{FF2B5EF4-FFF2-40B4-BE49-F238E27FC236}">
                <a16:creationId xmlns:a16="http://schemas.microsoft.com/office/drawing/2014/main" id="{95FAB652-3154-9344-A0FB-A255D42D5CC0}"/>
              </a:ext>
            </a:extLst>
          </p:cNvPr>
          <p:cNvSpPr>
            <a:spLocks noGrp="1"/>
          </p:cNvSpPr>
          <p:nvPr>
            <p:ph type="body" sz="quarter" idx="27"/>
          </p:nvPr>
        </p:nvSpPr>
        <p:spPr>
          <a:xfrm>
            <a:off x="1866589"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4" name="テキスト プレースホルダー 293">
            <a:extLst>
              <a:ext uri="{FF2B5EF4-FFF2-40B4-BE49-F238E27FC236}">
                <a16:creationId xmlns:a16="http://schemas.microsoft.com/office/drawing/2014/main" id="{98606489-5891-5241-A48C-BB3725C75A3D}"/>
              </a:ext>
            </a:extLst>
          </p:cNvPr>
          <p:cNvSpPr>
            <a:spLocks noGrp="1"/>
          </p:cNvSpPr>
          <p:nvPr>
            <p:ph type="body" idx="2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5" name="テキスト プレースホルダー 294">
            <a:extLst>
              <a:ext uri="{FF2B5EF4-FFF2-40B4-BE49-F238E27FC236}">
                <a16:creationId xmlns:a16="http://schemas.microsoft.com/office/drawing/2014/main" id="{2A38F4C8-B925-E44A-8AEB-4EA4469EA6E1}"/>
              </a:ext>
            </a:extLst>
          </p:cNvPr>
          <p:cNvSpPr>
            <a:spLocks noGrp="1"/>
          </p:cNvSpPr>
          <p:nvPr>
            <p:ph type="body" sz="quarter" idx="29"/>
          </p:nvPr>
        </p:nvSpPr>
        <p:spPr>
          <a:xfrm>
            <a:off x="1866589" y="4611953"/>
            <a:ext cx="2996276" cy="612024"/>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6" name="テキスト プレースホルダー 295">
            <a:extLst>
              <a:ext uri="{FF2B5EF4-FFF2-40B4-BE49-F238E27FC236}">
                <a16:creationId xmlns:a16="http://schemas.microsoft.com/office/drawing/2014/main" id="{A085C71C-38D8-D24F-98A3-15D7868C8C19}"/>
              </a:ext>
            </a:extLst>
          </p:cNvPr>
          <p:cNvSpPr>
            <a:spLocks noGrp="1"/>
          </p:cNvSpPr>
          <p:nvPr>
            <p:ph type="body" idx="30"/>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9" name="テキスト プレースホルダー 298">
            <a:extLst>
              <a:ext uri="{FF2B5EF4-FFF2-40B4-BE49-F238E27FC236}">
                <a16:creationId xmlns:a16="http://schemas.microsoft.com/office/drawing/2014/main" id="{BA9886D9-B6B7-5D49-AEB9-AFC0BB9CD938}"/>
              </a:ext>
            </a:extLst>
          </p:cNvPr>
          <p:cNvSpPr>
            <a:spLocks noGrp="1"/>
          </p:cNvSpPr>
          <p:nvPr>
            <p:ph type="body" sz="quarter" idx="33"/>
          </p:nvPr>
        </p:nvSpPr>
        <p:spPr>
          <a:xfrm>
            <a:off x="5824992"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0" name="テキスト プレースホルダー 299">
            <a:extLst>
              <a:ext uri="{FF2B5EF4-FFF2-40B4-BE49-F238E27FC236}">
                <a16:creationId xmlns:a16="http://schemas.microsoft.com/office/drawing/2014/main" id="{6E3DA1E8-1071-DA4F-B15A-B8C4D04ED94B}"/>
              </a:ext>
            </a:extLst>
          </p:cNvPr>
          <p:cNvSpPr>
            <a:spLocks noGrp="1"/>
          </p:cNvSpPr>
          <p:nvPr>
            <p:ph type="body" idx="34"/>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1" name="テキスト プレースホルダー 300">
            <a:extLst>
              <a:ext uri="{FF2B5EF4-FFF2-40B4-BE49-F238E27FC236}">
                <a16:creationId xmlns:a16="http://schemas.microsoft.com/office/drawing/2014/main" id="{5E5FEC2A-D114-234A-993E-D136899FE1EA}"/>
              </a:ext>
            </a:extLst>
          </p:cNvPr>
          <p:cNvSpPr>
            <a:spLocks noGrp="1"/>
          </p:cNvSpPr>
          <p:nvPr>
            <p:ph type="body" sz="quarter" idx="35"/>
          </p:nvPr>
        </p:nvSpPr>
        <p:spPr>
          <a:xfrm>
            <a:off x="5824992"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2" name="テキスト プレースホルダー 301">
            <a:extLst>
              <a:ext uri="{FF2B5EF4-FFF2-40B4-BE49-F238E27FC236}">
                <a16:creationId xmlns:a16="http://schemas.microsoft.com/office/drawing/2014/main" id="{54932BF7-A47E-994E-8D38-4B3A53B38E24}"/>
              </a:ext>
            </a:extLst>
          </p:cNvPr>
          <p:cNvSpPr>
            <a:spLocks noGrp="1"/>
          </p:cNvSpPr>
          <p:nvPr>
            <p:ph type="body" idx="3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3" name="テキスト プレースホルダー 302">
            <a:extLst>
              <a:ext uri="{FF2B5EF4-FFF2-40B4-BE49-F238E27FC236}">
                <a16:creationId xmlns:a16="http://schemas.microsoft.com/office/drawing/2014/main" id="{297E64BC-E4C5-384E-A885-311532A07874}"/>
              </a:ext>
            </a:extLst>
          </p:cNvPr>
          <p:cNvSpPr>
            <a:spLocks noGrp="1"/>
          </p:cNvSpPr>
          <p:nvPr>
            <p:ph type="body" sz="quarter" idx="37"/>
          </p:nvPr>
        </p:nvSpPr>
        <p:spPr>
          <a:xfrm>
            <a:off x="5824992" y="4611952"/>
            <a:ext cx="2996276" cy="563039"/>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4" name="テキスト プレースホルダー 303">
            <a:extLst>
              <a:ext uri="{FF2B5EF4-FFF2-40B4-BE49-F238E27FC236}">
                <a16:creationId xmlns:a16="http://schemas.microsoft.com/office/drawing/2014/main" id="{56A69270-6AB8-3E49-9D29-BF18A8EC0901}"/>
              </a:ext>
            </a:extLst>
          </p:cNvPr>
          <p:cNvSpPr>
            <a:spLocks noGrp="1"/>
          </p:cNvSpPr>
          <p:nvPr>
            <p:ph type="body" idx="3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98878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solidFill>
                  <a:schemeClr val="bg1">
                    <a:lumMod val="50000"/>
                  </a:schemeClr>
                </a:solidFill>
              </a:rPr>
              <a:t>紹介</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dirty="0">
                <a:solidFill>
                  <a:schemeClr val="bg1">
                    <a:lumMod val="50000"/>
                  </a:schemeClr>
                </a:solidFill>
              </a:rPr>
              <a:t>問題意識の提起</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dirty="0">
                <a:solidFill>
                  <a:schemeClr val="bg1">
                    <a:lumMod val="50000"/>
                  </a:schemeClr>
                </a:solidFill>
              </a:rPr>
              <a:t>サーバレス、サーバレスアーキテクチャー定義</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3000" dirty="0"/>
              <a:t>検証</a:t>
            </a:r>
            <a:endParaRPr lang="en-US" altLang="ja-JP" sz="3000" dirty="0"/>
          </a:p>
          <a:p>
            <a:pPr marL="385763" indent="-385763">
              <a:spcAft>
                <a:spcPts val="1050"/>
              </a:spcAft>
              <a:buFont typeface="+mj-lt"/>
              <a:buAutoNum type="arabicPeriod"/>
            </a:pPr>
            <a:r>
              <a:rPr lang="ja-JP" altLang="en-US" sz="2500" b="0" dirty="0">
                <a:solidFill>
                  <a:schemeClr val="bg1">
                    <a:lumMod val="50000"/>
                  </a:schemeClr>
                </a:solidFill>
              </a:rPr>
              <a:t>検証結果まとめ</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dirty="0">
                <a:solidFill>
                  <a:schemeClr val="bg1">
                    <a:lumMod val="50000"/>
                  </a:schemeClr>
                </a:solidFill>
              </a:rPr>
              <a:t>課題</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dirty="0">
                <a:solidFill>
                  <a:schemeClr val="bg1">
                    <a:lumMod val="50000"/>
                  </a:schemeClr>
                </a:solidFill>
              </a:rPr>
              <a:t>今後の展望</a:t>
            </a:r>
            <a:endParaRPr lang="en-US" altLang="ja-JP" sz="2500" b="0" dirty="0">
              <a:solidFill>
                <a:schemeClr val="bg1">
                  <a:lumMod val="50000"/>
                </a:schemeClr>
              </a:solidFill>
            </a:endParaRPr>
          </a:p>
        </p:txBody>
      </p:sp>
    </p:spTree>
    <p:extLst>
      <p:ext uri="{BB962C8B-B14F-4D97-AF65-F5344CB8AC3E}">
        <p14:creationId xmlns:p14="http://schemas.microsoft.com/office/powerpoint/2010/main" val="3559623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a:t>４．</a:t>
            </a:r>
            <a:r>
              <a:rPr lang="ja-JP" altLang="en-US" sz="2000" u="sng" dirty="0"/>
              <a:t>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749320"/>
            <a:ext cx="7912080" cy="2249602"/>
          </a:xfrm>
        </p:spPr>
        <p:txBody>
          <a:bodyPr rtlCol="0">
            <a:noAutofit/>
          </a:bodyPr>
          <a:lstStyle/>
          <a:p>
            <a:pPr algn="ctr"/>
            <a:r>
              <a:rPr lang="ja-JP" altLang="en-US" sz="4400" u="sng" dirty="0"/>
              <a:t>サーバレス適用により、</a:t>
            </a:r>
            <a:endParaRPr lang="en-US" altLang="ja-JP" sz="4400" u="sng" dirty="0"/>
          </a:p>
          <a:p>
            <a:pPr algn="ctr"/>
            <a:r>
              <a:rPr lang="ja-JP" altLang="en-US" sz="4400" u="sng" dirty="0"/>
              <a:t>ビジネスアジリティが向上する？</a:t>
            </a:r>
            <a:endParaRPr lang="en-US" altLang="ja-JP" sz="4400" dirty="0"/>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143644"/>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grpSp>
        <p:nvGrpSpPr>
          <p:cNvPr id="8" name="グループ化 7">
            <a:extLst>
              <a:ext uri="{FF2B5EF4-FFF2-40B4-BE49-F238E27FC236}">
                <a16:creationId xmlns:a16="http://schemas.microsoft.com/office/drawing/2014/main" id="{3CE80109-2D31-2944-A0C2-936F6BCCB50F}"/>
              </a:ext>
            </a:extLst>
          </p:cNvPr>
          <p:cNvGrpSpPr/>
          <p:nvPr/>
        </p:nvGrpSpPr>
        <p:grpSpPr>
          <a:xfrm>
            <a:off x="-71832" y="150156"/>
            <a:ext cx="1011283" cy="5218718"/>
            <a:chOff x="-71832" y="150156"/>
            <a:chExt cx="1011283" cy="5218718"/>
          </a:xfrm>
        </p:grpSpPr>
        <p:sp>
          <p:nvSpPr>
            <p:cNvPr id="10" name="1 つの角を切り取った四角形 9">
              <a:extLst>
                <a:ext uri="{FF2B5EF4-FFF2-40B4-BE49-F238E27FC236}">
                  <a16:creationId xmlns:a16="http://schemas.microsoft.com/office/drawing/2014/main" id="{FFFF99AA-8E7D-B245-896A-B113F3D52CB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1">
              <a:extLst>
                <a:ext uri="{FF2B5EF4-FFF2-40B4-BE49-F238E27FC236}">
                  <a16:creationId xmlns:a16="http://schemas.microsoft.com/office/drawing/2014/main" id="{D16A3CD0-C9DD-DC46-B410-B792A411B1F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14">
              <a:extLst>
                <a:ext uri="{FF2B5EF4-FFF2-40B4-BE49-F238E27FC236}">
                  <a16:creationId xmlns:a16="http://schemas.microsoft.com/office/drawing/2014/main" id="{F371EEB1-FB6A-E740-B88F-9C717C71BC0A}"/>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6" name="1 つの角を切り取った四角形 15">
              <a:extLst>
                <a:ext uri="{FF2B5EF4-FFF2-40B4-BE49-F238E27FC236}">
                  <a16:creationId xmlns:a16="http://schemas.microsoft.com/office/drawing/2014/main" id="{DA9BC36D-4C7F-5248-98CB-D97A213216F5}"/>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16">
              <a:extLst>
                <a:ext uri="{FF2B5EF4-FFF2-40B4-BE49-F238E27FC236}">
                  <a16:creationId xmlns:a16="http://schemas.microsoft.com/office/drawing/2014/main" id="{529EABF5-295E-B744-9BED-CC14B468CA4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1 つの角を切り取った四角形 17">
              <a:extLst>
                <a:ext uri="{FF2B5EF4-FFF2-40B4-BE49-F238E27FC236}">
                  <a16:creationId xmlns:a16="http://schemas.microsoft.com/office/drawing/2014/main" id="{11D9F4FF-A753-C34F-A6BD-815B3C5CC47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9" name="1 つの角を切り取った四角形 18">
              <a:extLst>
                <a:ext uri="{FF2B5EF4-FFF2-40B4-BE49-F238E27FC236}">
                  <a16:creationId xmlns:a16="http://schemas.microsoft.com/office/drawing/2014/main" id="{561D7872-28E8-F341-A675-991485C1F22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0" name="テキスト ボックス 19">
              <a:extLst>
                <a:ext uri="{FF2B5EF4-FFF2-40B4-BE49-F238E27FC236}">
                  <a16:creationId xmlns:a16="http://schemas.microsoft.com/office/drawing/2014/main" id="{31CDEA54-ABF3-5F4C-859D-78304442920C}"/>
                </a:ext>
              </a:extLst>
            </p:cNvPr>
            <p:cNvSpPr txBox="1"/>
            <p:nvPr/>
          </p:nvSpPr>
          <p:spPr>
            <a:xfrm>
              <a:off x="0" y="242251"/>
              <a:ext cx="80010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紹介</a:t>
              </a:r>
            </a:p>
          </p:txBody>
        </p:sp>
        <p:sp>
          <p:nvSpPr>
            <p:cNvPr id="21" name="テキスト ボックス 20">
              <a:extLst>
                <a:ext uri="{FF2B5EF4-FFF2-40B4-BE49-F238E27FC236}">
                  <a16:creationId xmlns:a16="http://schemas.microsoft.com/office/drawing/2014/main" id="{97717921-09F8-C44A-A3CE-79A5B4250D2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2" name="テキスト ボックス 21">
              <a:extLst>
                <a:ext uri="{FF2B5EF4-FFF2-40B4-BE49-F238E27FC236}">
                  <a16:creationId xmlns:a16="http://schemas.microsoft.com/office/drawing/2014/main" id="{7B199AF6-FFAA-1A4F-8348-11F0F19EECA7}"/>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23" name="テキスト ボックス 22">
              <a:extLst>
                <a:ext uri="{FF2B5EF4-FFF2-40B4-BE49-F238E27FC236}">
                  <a16:creationId xmlns:a16="http://schemas.microsoft.com/office/drawing/2014/main" id="{4F221515-7E81-EB43-9147-2034A0C83BB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4" name="テキスト ボックス 23">
              <a:extLst>
                <a:ext uri="{FF2B5EF4-FFF2-40B4-BE49-F238E27FC236}">
                  <a16:creationId xmlns:a16="http://schemas.microsoft.com/office/drawing/2014/main" id="{F6C09948-A044-1E43-B325-855C48B58C9D}"/>
                </a:ext>
              </a:extLst>
            </p:cNvPr>
            <p:cNvSpPr txBox="1"/>
            <p:nvPr/>
          </p:nvSpPr>
          <p:spPr>
            <a:xfrm>
              <a:off x="-71832" y="324344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検証結果</a:t>
              </a:r>
            </a:p>
          </p:txBody>
        </p:sp>
        <p:sp>
          <p:nvSpPr>
            <p:cNvPr id="25" name="テキスト ボックス 24">
              <a:extLst>
                <a:ext uri="{FF2B5EF4-FFF2-40B4-BE49-F238E27FC236}">
                  <a16:creationId xmlns:a16="http://schemas.microsoft.com/office/drawing/2014/main" id="{6D4DE0A1-2DB4-CC41-BE62-F96911B7528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6" name="テキスト ボックス 25">
              <a:extLst>
                <a:ext uri="{FF2B5EF4-FFF2-40B4-BE49-F238E27FC236}">
                  <a16:creationId xmlns:a16="http://schemas.microsoft.com/office/drawing/2014/main" id="{A4CB8053-CA47-184A-B384-F89A11BE221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Tree>
    <p:extLst>
      <p:ext uri="{BB962C8B-B14F-4D97-AF65-F5344CB8AC3E}">
        <p14:creationId xmlns:p14="http://schemas.microsoft.com/office/powerpoint/2010/main" val="4056333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ja-JP" altLang="en-US" sz="2000" u="sng" dirty="0"/>
              <a:t>使用するモデルシステム</a:t>
            </a:r>
            <a:r>
              <a:rPr lang="en-US" altLang="ja-JP" sz="2000" u="sng" dirty="0"/>
              <a:t>(</a:t>
            </a:r>
            <a:r>
              <a:rPr lang="ja-JP" altLang="en-US" sz="2000" u="sng" dirty="0"/>
              <a:t>グッズ購買サイト</a:t>
            </a:r>
            <a:r>
              <a:rPr lang="en-US" altLang="ja-JP" sz="2000" u="sng" dirty="0"/>
              <a:t>)</a:t>
            </a:r>
            <a:br>
              <a:rPr lang="en-US" altLang="ja-JP" sz="2000" u="sng" dirty="0"/>
            </a:br>
            <a:r>
              <a:rPr lang="ja-JP" altLang="en-US" sz="2000" dirty="0"/>
              <a:t>　</a:t>
            </a:r>
          </a:p>
        </p:txBody>
      </p:sp>
      <p:pic>
        <p:nvPicPr>
          <p:cNvPr id="19" name="図 18" descr="スクリーンショット, 抽象, 地図 が含まれている画像&#10;&#10;自動的に生成された説明">
            <a:extLst>
              <a:ext uri="{FF2B5EF4-FFF2-40B4-BE49-F238E27FC236}">
                <a16:creationId xmlns:a16="http://schemas.microsoft.com/office/drawing/2014/main" id="{463E4D2C-5AE0-4A1C-845A-A863F8B72D49}"/>
              </a:ext>
            </a:extLst>
          </p:cNvPr>
          <p:cNvPicPr/>
          <p:nvPr/>
        </p:nvPicPr>
        <p:blipFill>
          <a:blip r:embed="rId3">
            <a:extLst>
              <a:ext uri="{28A0092B-C50C-407E-A947-70E740481C1C}">
                <a14:useLocalDpi xmlns:a14="http://schemas.microsoft.com/office/drawing/2010/main" val="0"/>
              </a:ext>
            </a:extLst>
          </a:blip>
          <a:stretch>
            <a:fillRect/>
          </a:stretch>
        </p:blipFill>
        <p:spPr>
          <a:xfrm>
            <a:off x="2275487" y="1077132"/>
            <a:ext cx="6359403" cy="5687879"/>
          </a:xfrm>
          <a:prstGeom prst="rect">
            <a:avLst/>
          </a:prstGeom>
        </p:spPr>
      </p:pic>
      <p:sp>
        <p:nvSpPr>
          <p:cNvPr id="21" name="正方形/長方形 20">
            <a:extLst>
              <a:ext uri="{FF2B5EF4-FFF2-40B4-BE49-F238E27FC236}">
                <a16:creationId xmlns:a16="http://schemas.microsoft.com/office/drawing/2014/main" id="{DA154B03-894E-4B62-8CA3-57C00ACDEE09}"/>
              </a:ext>
            </a:extLst>
          </p:cNvPr>
          <p:cNvSpPr/>
          <p:nvPr/>
        </p:nvSpPr>
        <p:spPr>
          <a:xfrm>
            <a:off x="3645650" y="2270503"/>
            <a:ext cx="4300330" cy="161957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a:extLst>
              <a:ext uri="{FF2B5EF4-FFF2-40B4-BE49-F238E27FC236}">
                <a16:creationId xmlns:a16="http://schemas.microsoft.com/office/drawing/2014/main" id="{0DFAB531-E441-4D29-B8D9-7E44443FE3C4}"/>
              </a:ext>
            </a:extLst>
          </p:cNvPr>
          <p:cNvSpPr/>
          <p:nvPr/>
        </p:nvSpPr>
        <p:spPr>
          <a:xfrm>
            <a:off x="4516095" y="4587497"/>
            <a:ext cx="4234713" cy="220850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nvGrpSpPr>
          <p:cNvPr id="6" name="グループ化 5">
            <a:extLst>
              <a:ext uri="{FF2B5EF4-FFF2-40B4-BE49-F238E27FC236}">
                <a16:creationId xmlns:a16="http://schemas.microsoft.com/office/drawing/2014/main" id="{859F1F1B-3B69-E340-B55A-BB8AF78B0966}"/>
              </a:ext>
            </a:extLst>
          </p:cNvPr>
          <p:cNvGrpSpPr/>
          <p:nvPr/>
        </p:nvGrpSpPr>
        <p:grpSpPr>
          <a:xfrm>
            <a:off x="-71832" y="150156"/>
            <a:ext cx="1011283" cy="5218718"/>
            <a:chOff x="-71832" y="150156"/>
            <a:chExt cx="1011283" cy="5218718"/>
          </a:xfrm>
        </p:grpSpPr>
        <p:sp>
          <p:nvSpPr>
            <p:cNvPr id="7" name="1 つの角を切り取った四角形 6">
              <a:extLst>
                <a:ext uri="{FF2B5EF4-FFF2-40B4-BE49-F238E27FC236}">
                  <a16:creationId xmlns:a16="http://schemas.microsoft.com/office/drawing/2014/main" id="{07BB69EF-D986-834D-B97E-EC586BFDDDEC}"/>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8" name="1 つの角を切り取った四角形 7">
              <a:extLst>
                <a:ext uri="{FF2B5EF4-FFF2-40B4-BE49-F238E27FC236}">
                  <a16:creationId xmlns:a16="http://schemas.microsoft.com/office/drawing/2014/main" id="{A65FB22B-C4EC-4F49-B325-2D2604AEF61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 name="1 つの角を切り取った四角形 8">
              <a:extLst>
                <a:ext uri="{FF2B5EF4-FFF2-40B4-BE49-F238E27FC236}">
                  <a16:creationId xmlns:a16="http://schemas.microsoft.com/office/drawing/2014/main" id="{BA764351-73FE-9E4E-A609-B76E7BD0044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9">
              <a:extLst>
                <a:ext uri="{FF2B5EF4-FFF2-40B4-BE49-F238E27FC236}">
                  <a16:creationId xmlns:a16="http://schemas.microsoft.com/office/drawing/2014/main" id="{5E52471F-6D42-9546-8887-0B846F449369}"/>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0">
              <a:extLst>
                <a:ext uri="{FF2B5EF4-FFF2-40B4-BE49-F238E27FC236}">
                  <a16:creationId xmlns:a16="http://schemas.microsoft.com/office/drawing/2014/main" id="{6A9D1BF7-3612-DE4F-8636-C1E1B39011D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11">
              <a:extLst>
                <a:ext uri="{FF2B5EF4-FFF2-40B4-BE49-F238E27FC236}">
                  <a16:creationId xmlns:a16="http://schemas.microsoft.com/office/drawing/2014/main" id="{05FBEF55-44FE-9E4A-9AC2-424A51EBD4A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13">
              <a:extLst>
                <a:ext uri="{FF2B5EF4-FFF2-40B4-BE49-F238E27FC236}">
                  <a16:creationId xmlns:a16="http://schemas.microsoft.com/office/drawing/2014/main" id="{3E1B613F-DE5E-AF44-BB76-90133B12720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05E21510-30CD-834C-A609-D1FAB82129F5}"/>
                </a:ext>
              </a:extLst>
            </p:cNvPr>
            <p:cNvSpPr txBox="1"/>
            <p:nvPr/>
          </p:nvSpPr>
          <p:spPr>
            <a:xfrm>
              <a:off x="0" y="242251"/>
              <a:ext cx="80010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紹介</a:t>
              </a:r>
            </a:p>
          </p:txBody>
        </p:sp>
        <p:sp>
          <p:nvSpPr>
            <p:cNvPr id="16" name="テキスト ボックス 15">
              <a:extLst>
                <a:ext uri="{FF2B5EF4-FFF2-40B4-BE49-F238E27FC236}">
                  <a16:creationId xmlns:a16="http://schemas.microsoft.com/office/drawing/2014/main" id="{171E5C2D-26DD-A647-BC47-98FD2E296105}"/>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7" name="テキスト ボックス 16">
              <a:extLst>
                <a:ext uri="{FF2B5EF4-FFF2-40B4-BE49-F238E27FC236}">
                  <a16:creationId xmlns:a16="http://schemas.microsoft.com/office/drawing/2014/main" id="{CEC2EC8F-D1DD-C448-9329-928846199541}"/>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8" name="テキスト ボックス 17">
              <a:extLst>
                <a:ext uri="{FF2B5EF4-FFF2-40B4-BE49-F238E27FC236}">
                  <a16:creationId xmlns:a16="http://schemas.microsoft.com/office/drawing/2014/main" id="{3A0DA69C-2073-D64C-9DE7-11E514FA34F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0" name="テキスト ボックス 19">
              <a:extLst>
                <a:ext uri="{FF2B5EF4-FFF2-40B4-BE49-F238E27FC236}">
                  <a16:creationId xmlns:a16="http://schemas.microsoft.com/office/drawing/2014/main" id="{05065E78-5898-4746-85DB-AA61223920C5}"/>
                </a:ext>
              </a:extLst>
            </p:cNvPr>
            <p:cNvSpPr txBox="1"/>
            <p:nvPr/>
          </p:nvSpPr>
          <p:spPr>
            <a:xfrm>
              <a:off x="-71832" y="324344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検証結果</a:t>
              </a:r>
            </a:p>
          </p:txBody>
        </p:sp>
        <p:sp>
          <p:nvSpPr>
            <p:cNvPr id="22" name="テキスト ボックス 21">
              <a:extLst>
                <a:ext uri="{FF2B5EF4-FFF2-40B4-BE49-F238E27FC236}">
                  <a16:creationId xmlns:a16="http://schemas.microsoft.com/office/drawing/2014/main" id="{A3F10E32-3071-EA4D-9D67-068132AD85B4}"/>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1264B150-012A-5F44-8C38-7AF1D60B7EE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Tree>
    <p:extLst>
      <p:ext uri="{BB962C8B-B14F-4D97-AF65-F5344CB8AC3E}">
        <p14:creationId xmlns:p14="http://schemas.microsoft.com/office/powerpoint/2010/main" val="2425867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a:t>③、④は、</a:t>
            </a:r>
            <a:r>
              <a:rPr lang="en-US" altLang="ja-JP" sz="2500" u="sng" dirty="0">
                <a:solidFill>
                  <a:srgbClr val="FF0000"/>
                </a:solidFill>
              </a:rPr>
              <a:t>AWS</a:t>
            </a:r>
            <a:r>
              <a:rPr lang="ja-JP" altLang="en-US" sz="2500" u="sng">
                <a:solidFill>
                  <a:srgbClr val="FF0000"/>
                </a:solidFill>
              </a:rPr>
              <a:t>を利用した開発の未経験者</a:t>
            </a:r>
            <a:r>
              <a:rPr lang="ja-JP" altLang="en-US" sz="2000"/>
              <a:t>で実施。</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サービスのパラメーターシートを</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ja-JP" altLang="en-US" sz="2000" u="sng"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19" name="グループ化 18">
            <a:extLst>
              <a:ext uri="{FF2B5EF4-FFF2-40B4-BE49-F238E27FC236}">
                <a16:creationId xmlns:a16="http://schemas.microsoft.com/office/drawing/2014/main" id="{F2495E14-E70F-5C4A-B857-E59109A151C2}"/>
              </a:ext>
            </a:extLst>
          </p:cNvPr>
          <p:cNvGrpSpPr/>
          <p:nvPr/>
        </p:nvGrpSpPr>
        <p:grpSpPr>
          <a:xfrm>
            <a:off x="-71832" y="150156"/>
            <a:ext cx="1011283" cy="5218718"/>
            <a:chOff x="-71832" y="150156"/>
            <a:chExt cx="1011283" cy="5218718"/>
          </a:xfrm>
        </p:grpSpPr>
        <p:sp>
          <p:nvSpPr>
            <p:cNvPr id="20" name="1 つの角を切り取った四角形 19">
              <a:extLst>
                <a:ext uri="{FF2B5EF4-FFF2-40B4-BE49-F238E27FC236}">
                  <a16:creationId xmlns:a16="http://schemas.microsoft.com/office/drawing/2014/main" id="{D84EFE34-6F7B-5B49-A829-87E50B47FCE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1" name="1 つの角を切り取った四角形 20">
              <a:extLst>
                <a:ext uri="{FF2B5EF4-FFF2-40B4-BE49-F238E27FC236}">
                  <a16:creationId xmlns:a16="http://schemas.microsoft.com/office/drawing/2014/main" id="{9D633EA4-533B-4949-B1B8-57439A986DD7}"/>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2" name="1 つの角を切り取った四角形 21">
              <a:extLst>
                <a:ext uri="{FF2B5EF4-FFF2-40B4-BE49-F238E27FC236}">
                  <a16:creationId xmlns:a16="http://schemas.microsoft.com/office/drawing/2014/main" id="{C69ECF53-6B1E-8E4F-8F10-D89E520E705D}"/>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3" name="1 つの角を切り取った四角形 22">
              <a:extLst>
                <a:ext uri="{FF2B5EF4-FFF2-40B4-BE49-F238E27FC236}">
                  <a16:creationId xmlns:a16="http://schemas.microsoft.com/office/drawing/2014/main" id="{33288902-A52F-434A-BD34-45B19CA43AAC}"/>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1 つの角を切り取った四角形 23">
              <a:extLst>
                <a:ext uri="{FF2B5EF4-FFF2-40B4-BE49-F238E27FC236}">
                  <a16:creationId xmlns:a16="http://schemas.microsoft.com/office/drawing/2014/main" id="{8D60970D-73DD-DA41-86C1-FE532A97CA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1 つの角を切り取った四角形 24">
              <a:extLst>
                <a:ext uri="{FF2B5EF4-FFF2-40B4-BE49-F238E27FC236}">
                  <a16:creationId xmlns:a16="http://schemas.microsoft.com/office/drawing/2014/main" id="{3C83D11A-C874-DF4E-A2B7-D8C176BFBB1C}"/>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26" name="1 つの角を切り取った四角形 25">
              <a:extLst>
                <a:ext uri="{FF2B5EF4-FFF2-40B4-BE49-F238E27FC236}">
                  <a16:creationId xmlns:a16="http://schemas.microsoft.com/office/drawing/2014/main" id="{79CE3F99-ACAB-364E-BAC4-D9AED90C918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32ECCE9C-4994-C547-9B94-F6C4263A5C6C}"/>
                </a:ext>
              </a:extLst>
            </p:cNvPr>
            <p:cNvSpPr txBox="1"/>
            <p:nvPr/>
          </p:nvSpPr>
          <p:spPr>
            <a:xfrm>
              <a:off x="0" y="242251"/>
              <a:ext cx="80010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紹介</a:t>
              </a:r>
            </a:p>
          </p:txBody>
        </p:sp>
        <p:sp>
          <p:nvSpPr>
            <p:cNvPr id="28" name="テキスト ボックス 27">
              <a:extLst>
                <a:ext uri="{FF2B5EF4-FFF2-40B4-BE49-F238E27FC236}">
                  <a16:creationId xmlns:a16="http://schemas.microsoft.com/office/drawing/2014/main" id="{AB953A08-B531-3C4D-A86A-5179660E7135}"/>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9" name="テキスト ボックス 28">
              <a:extLst>
                <a:ext uri="{FF2B5EF4-FFF2-40B4-BE49-F238E27FC236}">
                  <a16:creationId xmlns:a16="http://schemas.microsoft.com/office/drawing/2014/main" id="{35C779B2-3233-0347-9F9A-A8C015F74CBB}"/>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0" name="テキスト ボックス 29">
              <a:extLst>
                <a:ext uri="{FF2B5EF4-FFF2-40B4-BE49-F238E27FC236}">
                  <a16:creationId xmlns:a16="http://schemas.microsoft.com/office/drawing/2014/main" id="{99F267B9-598D-3847-9EC1-04509E08EFE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1" name="テキスト ボックス 30">
              <a:extLst>
                <a:ext uri="{FF2B5EF4-FFF2-40B4-BE49-F238E27FC236}">
                  <a16:creationId xmlns:a16="http://schemas.microsoft.com/office/drawing/2014/main" id="{BB299F89-7AB8-B144-BD87-5C56B02DE988}"/>
                </a:ext>
              </a:extLst>
            </p:cNvPr>
            <p:cNvSpPr txBox="1"/>
            <p:nvPr/>
          </p:nvSpPr>
          <p:spPr>
            <a:xfrm>
              <a:off x="-71832" y="324344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検証結果</a:t>
              </a:r>
            </a:p>
          </p:txBody>
        </p:sp>
        <p:sp>
          <p:nvSpPr>
            <p:cNvPr id="32" name="テキスト ボックス 31">
              <a:extLst>
                <a:ext uri="{FF2B5EF4-FFF2-40B4-BE49-F238E27FC236}">
                  <a16:creationId xmlns:a16="http://schemas.microsoft.com/office/drawing/2014/main" id="{71A5B8F2-53A5-CB42-BD1F-617C75BB2B5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3" name="テキスト ボックス 32">
              <a:extLst>
                <a:ext uri="{FF2B5EF4-FFF2-40B4-BE49-F238E27FC236}">
                  <a16:creationId xmlns:a16="http://schemas.microsoft.com/office/drawing/2014/main" id="{113DF39C-91FE-A34E-B3F8-8BE56F30DA19}"/>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Tree>
    <p:extLst>
      <p:ext uri="{BB962C8B-B14F-4D97-AF65-F5344CB8AC3E}">
        <p14:creationId xmlns:p14="http://schemas.microsoft.com/office/powerpoint/2010/main" val="262529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u="sng" dirty="0"/>
              <a:t>結果</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grpSp>
        <p:nvGrpSpPr>
          <p:cNvPr id="9" name="グループ化 8">
            <a:extLst>
              <a:ext uri="{FF2B5EF4-FFF2-40B4-BE49-F238E27FC236}">
                <a16:creationId xmlns:a16="http://schemas.microsoft.com/office/drawing/2014/main" id="{3DB7D03A-AE64-134D-941D-4A46FEE47CCD}"/>
              </a:ext>
            </a:extLst>
          </p:cNvPr>
          <p:cNvGrpSpPr/>
          <p:nvPr/>
        </p:nvGrpSpPr>
        <p:grpSpPr>
          <a:xfrm>
            <a:off x="-71832" y="150156"/>
            <a:ext cx="1011283" cy="5218718"/>
            <a:chOff x="-71832" y="150156"/>
            <a:chExt cx="1011283" cy="5218718"/>
          </a:xfrm>
        </p:grpSpPr>
        <p:sp>
          <p:nvSpPr>
            <p:cNvPr id="11" name="1 つの角を切り取った四角形 10">
              <a:extLst>
                <a:ext uri="{FF2B5EF4-FFF2-40B4-BE49-F238E27FC236}">
                  <a16:creationId xmlns:a16="http://schemas.microsoft.com/office/drawing/2014/main" id="{D6F24678-CCD8-7045-985B-326C47C94E6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2">
              <a:extLst>
                <a:ext uri="{FF2B5EF4-FFF2-40B4-BE49-F238E27FC236}">
                  <a16:creationId xmlns:a16="http://schemas.microsoft.com/office/drawing/2014/main" id="{B915D0FF-D24C-8E40-9CE5-C0E10D4561B9}"/>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3">
              <a:extLst>
                <a:ext uri="{FF2B5EF4-FFF2-40B4-BE49-F238E27FC236}">
                  <a16:creationId xmlns:a16="http://schemas.microsoft.com/office/drawing/2014/main" id="{E421A247-DA35-144C-BB85-39727E31BF6E}"/>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7" name="1 つの角を切り取った四角形 16">
              <a:extLst>
                <a:ext uri="{FF2B5EF4-FFF2-40B4-BE49-F238E27FC236}">
                  <a16:creationId xmlns:a16="http://schemas.microsoft.com/office/drawing/2014/main" id="{9BC866EE-8D0C-BE48-A9C0-1AC8AE28B6F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1 つの角を切り取った四角形 17">
              <a:extLst>
                <a:ext uri="{FF2B5EF4-FFF2-40B4-BE49-F238E27FC236}">
                  <a16:creationId xmlns:a16="http://schemas.microsoft.com/office/drawing/2014/main" id="{6751A35E-AFDC-F549-89EC-F52EB667912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1 つの角を切り取った四角形 18">
              <a:extLst>
                <a:ext uri="{FF2B5EF4-FFF2-40B4-BE49-F238E27FC236}">
                  <a16:creationId xmlns:a16="http://schemas.microsoft.com/office/drawing/2014/main" id="{72FC6BA1-BA5E-5640-9923-159BD43F2A8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20" name="1 つの角を切り取った四角形 19">
              <a:extLst>
                <a:ext uri="{FF2B5EF4-FFF2-40B4-BE49-F238E27FC236}">
                  <a16:creationId xmlns:a16="http://schemas.microsoft.com/office/drawing/2014/main" id="{260C63D7-A2AE-E840-AD28-4B43A070795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1" name="テキスト ボックス 20">
              <a:extLst>
                <a:ext uri="{FF2B5EF4-FFF2-40B4-BE49-F238E27FC236}">
                  <a16:creationId xmlns:a16="http://schemas.microsoft.com/office/drawing/2014/main" id="{22DDA35C-C4A5-3A41-A1C6-6E1F0D7C9D0C}"/>
                </a:ext>
              </a:extLst>
            </p:cNvPr>
            <p:cNvSpPr txBox="1"/>
            <p:nvPr/>
          </p:nvSpPr>
          <p:spPr>
            <a:xfrm>
              <a:off x="0" y="242251"/>
              <a:ext cx="80010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紹介</a:t>
              </a:r>
            </a:p>
          </p:txBody>
        </p:sp>
        <p:sp>
          <p:nvSpPr>
            <p:cNvPr id="22" name="テキスト ボックス 21">
              <a:extLst>
                <a:ext uri="{FF2B5EF4-FFF2-40B4-BE49-F238E27FC236}">
                  <a16:creationId xmlns:a16="http://schemas.microsoft.com/office/drawing/2014/main" id="{73334641-1786-4147-BAC2-C4E8311E98A7}"/>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3" name="テキスト ボックス 22">
              <a:extLst>
                <a:ext uri="{FF2B5EF4-FFF2-40B4-BE49-F238E27FC236}">
                  <a16:creationId xmlns:a16="http://schemas.microsoft.com/office/drawing/2014/main" id="{8F0D4CD5-C12F-7344-9975-8F9D20CC35BC}"/>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24" name="テキスト ボックス 23">
              <a:extLst>
                <a:ext uri="{FF2B5EF4-FFF2-40B4-BE49-F238E27FC236}">
                  <a16:creationId xmlns:a16="http://schemas.microsoft.com/office/drawing/2014/main" id="{EEED9A36-4E9B-AE48-8BEB-EBC1549A4F8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5" name="テキスト ボックス 24">
              <a:extLst>
                <a:ext uri="{FF2B5EF4-FFF2-40B4-BE49-F238E27FC236}">
                  <a16:creationId xmlns:a16="http://schemas.microsoft.com/office/drawing/2014/main" id="{516EAE2E-A2EB-6A4F-AAA0-B63BD2FD41A5}"/>
                </a:ext>
              </a:extLst>
            </p:cNvPr>
            <p:cNvSpPr txBox="1"/>
            <p:nvPr/>
          </p:nvSpPr>
          <p:spPr>
            <a:xfrm>
              <a:off x="-71832" y="324344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検証結果</a:t>
              </a:r>
            </a:p>
          </p:txBody>
        </p:sp>
        <p:sp>
          <p:nvSpPr>
            <p:cNvPr id="26" name="テキスト ボックス 25">
              <a:extLst>
                <a:ext uri="{FF2B5EF4-FFF2-40B4-BE49-F238E27FC236}">
                  <a16:creationId xmlns:a16="http://schemas.microsoft.com/office/drawing/2014/main" id="{A97C8FDE-238E-4646-8CE3-A627FF757C7B}"/>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7" name="テキスト ボックス 26">
              <a:extLst>
                <a:ext uri="{FF2B5EF4-FFF2-40B4-BE49-F238E27FC236}">
                  <a16:creationId xmlns:a16="http://schemas.microsoft.com/office/drawing/2014/main" id="{C6297E13-CC99-3348-AD8E-9E2B11BC926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Tree>
    <p:extLst>
      <p:ext uri="{BB962C8B-B14F-4D97-AF65-F5344CB8AC3E}">
        <p14:creationId xmlns:p14="http://schemas.microsoft.com/office/powerpoint/2010/main" val="373953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オンプレミスにおけるドキュメント作成量と、サーバレスアーキテクチャ適用におけるドキュメント作成量を比較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extLst>
              <p:ext uri="{D42A27DB-BD31-4B8C-83A1-F6EECF244321}">
                <p14:modId xmlns:p14="http://schemas.microsoft.com/office/powerpoint/2010/main" val="4104541222"/>
              </p:ext>
            </p:extLst>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タイトル 2">
            <a:extLst>
              <a:ext uri="{FF2B5EF4-FFF2-40B4-BE49-F238E27FC236}">
                <a16:creationId xmlns:a16="http://schemas.microsoft.com/office/drawing/2014/main" id="{9F13AC39-00B3-4EDF-A56B-AB6BC93698AB}"/>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400" u="sng" dirty="0"/>
              <a:t>４．検証　＞ ４−３．ドキュメント作成量検証の手順</a:t>
            </a:r>
            <a:br>
              <a:rPr lang="en-US" altLang="ja-JP" sz="2400" u="sng" dirty="0"/>
            </a:br>
            <a:r>
              <a:rPr lang="ja-JP" altLang="en-US" sz="2400" dirty="0"/>
              <a:t>　</a:t>
            </a:r>
          </a:p>
        </p:txBody>
      </p:sp>
      <p:grpSp>
        <p:nvGrpSpPr>
          <p:cNvPr id="8" name="グループ化 7">
            <a:extLst>
              <a:ext uri="{FF2B5EF4-FFF2-40B4-BE49-F238E27FC236}">
                <a16:creationId xmlns:a16="http://schemas.microsoft.com/office/drawing/2014/main" id="{11CA9D31-6599-274B-AAE7-B7A59EA1220A}"/>
              </a:ext>
            </a:extLst>
          </p:cNvPr>
          <p:cNvGrpSpPr/>
          <p:nvPr/>
        </p:nvGrpSpPr>
        <p:grpSpPr>
          <a:xfrm>
            <a:off x="-71832" y="150156"/>
            <a:ext cx="1011283" cy="5218718"/>
            <a:chOff x="-71832" y="150156"/>
            <a:chExt cx="1011283" cy="5218718"/>
          </a:xfrm>
        </p:grpSpPr>
        <p:sp>
          <p:nvSpPr>
            <p:cNvPr id="9" name="1 つの角を切り取った四角形 8">
              <a:extLst>
                <a:ext uri="{FF2B5EF4-FFF2-40B4-BE49-F238E27FC236}">
                  <a16:creationId xmlns:a16="http://schemas.microsoft.com/office/drawing/2014/main" id="{B02635F7-347B-D148-90AE-5747FB4097EE}"/>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10">
              <a:extLst>
                <a:ext uri="{FF2B5EF4-FFF2-40B4-BE49-F238E27FC236}">
                  <a16:creationId xmlns:a16="http://schemas.microsoft.com/office/drawing/2014/main" id="{D1DB1586-9C46-AF4C-84C1-5BE7CBDDA80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16">
              <a:extLst>
                <a:ext uri="{FF2B5EF4-FFF2-40B4-BE49-F238E27FC236}">
                  <a16:creationId xmlns:a16="http://schemas.microsoft.com/office/drawing/2014/main" id="{24CBCD64-3CB1-0042-BEE5-E0F8147BD1B6}"/>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8" name="1 つの角を切り取った四角形 17">
              <a:extLst>
                <a:ext uri="{FF2B5EF4-FFF2-40B4-BE49-F238E27FC236}">
                  <a16:creationId xmlns:a16="http://schemas.microsoft.com/office/drawing/2014/main" id="{BA3C213A-3E4D-5A43-8594-671D755EDDA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1 つの角を切り取った四角形 18">
              <a:extLst>
                <a:ext uri="{FF2B5EF4-FFF2-40B4-BE49-F238E27FC236}">
                  <a16:creationId xmlns:a16="http://schemas.microsoft.com/office/drawing/2014/main" id="{F78577EF-1558-E745-B317-66B11DB6E8AE}"/>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0" name="1 つの角を切り取った四角形 19">
              <a:extLst>
                <a:ext uri="{FF2B5EF4-FFF2-40B4-BE49-F238E27FC236}">
                  <a16:creationId xmlns:a16="http://schemas.microsoft.com/office/drawing/2014/main" id="{29D683AD-FB7C-3942-904B-81699A45C8E8}"/>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21" name="1 つの角を切り取った四角形 20">
              <a:extLst>
                <a:ext uri="{FF2B5EF4-FFF2-40B4-BE49-F238E27FC236}">
                  <a16:creationId xmlns:a16="http://schemas.microsoft.com/office/drawing/2014/main" id="{2681A4CC-8023-3043-ADFC-8A630F9C8380}"/>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2" name="テキスト ボックス 21">
              <a:extLst>
                <a:ext uri="{FF2B5EF4-FFF2-40B4-BE49-F238E27FC236}">
                  <a16:creationId xmlns:a16="http://schemas.microsoft.com/office/drawing/2014/main" id="{B3CF7E40-830C-AB45-BBEE-F959FBD38AD6}"/>
                </a:ext>
              </a:extLst>
            </p:cNvPr>
            <p:cNvSpPr txBox="1"/>
            <p:nvPr/>
          </p:nvSpPr>
          <p:spPr>
            <a:xfrm>
              <a:off x="0" y="242251"/>
              <a:ext cx="80010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紹介</a:t>
              </a:r>
            </a:p>
          </p:txBody>
        </p:sp>
        <p:sp>
          <p:nvSpPr>
            <p:cNvPr id="23" name="テキスト ボックス 22">
              <a:extLst>
                <a:ext uri="{FF2B5EF4-FFF2-40B4-BE49-F238E27FC236}">
                  <a16:creationId xmlns:a16="http://schemas.microsoft.com/office/drawing/2014/main" id="{ECC4254C-BD1B-4A4E-9043-8A98EE815323}"/>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4" name="テキスト ボックス 23">
              <a:extLst>
                <a:ext uri="{FF2B5EF4-FFF2-40B4-BE49-F238E27FC236}">
                  <a16:creationId xmlns:a16="http://schemas.microsoft.com/office/drawing/2014/main" id="{1EE73888-C9C3-0745-BC8D-4A332FA3B7DC}"/>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25" name="テキスト ボックス 24">
              <a:extLst>
                <a:ext uri="{FF2B5EF4-FFF2-40B4-BE49-F238E27FC236}">
                  <a16:creationId xmlns:a16="http://schemas.microsoft.com/office/drawing/2014/main" id="{54916BC5-8CA0-F842-942F-4D757A5B021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6" name="テキスト ボックス 25">
              <a:extLst>
                <a:ext uri="{FF2B5EF4-FFF2-40B4-BE49-F238E27FC236}">
                  <a16:creationId xmlns:a16="http://schemas.microsoft.com/office/drawing/2014/main" id="{DDC6EA29-9BE5-4045-98AD-29D145ABF515}"/>
                </a:ext>
              </a:extLst>
            </p:cNvPr>
            <p:cNvSpPr txBox="1"/>
            <p:nvPr/>
          </p:nvSpPr>
          <p:spPr>
            <a:xfrm>
              <a:off x="-71832" y="324344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検証結果</a:t>
              </a:r>
            </a:p>
          </p:txBody>
        </p:sp>
        <p:sp>
          <p:nvSpPr>
            <p:cNvPr id="27" name="テキスト ボックス 26">
              <a:extLst>
                <a:ext uri="{FF2B5EF4-FFF2-40B4-BE49-F238E27FC236}">
                  <a16:creationId xmlns:a16="http://schemas.microsoft.com/office/drawing/2014/main" id="{522FE41B-A377-7A4C-AA57-EEBA22E33E7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8" name="テキスト ボックス 27">
              <a:extLst>
                <a:ext uri="{FF2B5EF4-FFF2-40B4-BE49-F238E27FC236}">
                  <a16:creationId xmlns:a16="http://schemas.microsoft.com/office/drawing/2014/main" id="{C82DB714-23D8-AF40-A7A0-096E87DD547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Tree>
    <p:extLst>
      <p:ext uri="{BB962C8B-B14F-4D97-AF65-F5344CB8AC3E}">
        <p14:creationId xmlns:p14="http://schemas.microsoft.com/office/powerpoint/2010/main" val="99021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2265290" y="2012783"/>
            <a:ext cx="6150614" cy="977784"/>
          </a:xfrm>
        </p:spPr>
        <p:txBody>
          <a:bodyPr rtlCol="0">
            <a:noAutofit/>
          </a:bodyPr>
          <a:lstStyle/>
          <a:p>
            <a:r>
              <a:rPr lang="ja-JP" altLang="en-US" sz="4500" dirty="0"/>
              <a:t>作業量減少：</a:t>
            </a:r>
            <a:r>
              <a:rPr lang="ja-JP" altLang="en-US" sz="5500" b="1" dirty="0">
                <a:solidFill>
                  <a:srgbClr val="FF0000"/>
                </a:solidFill>
              </a:rPr>
              <a:t>２６％</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2265290" y="3849827"/>
            <a:ext cx="6150614"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4500" dirty="0"/>
              <a:t>作成不要：</a:t>
            </a:r>
            <a:r>
              <a:rPr lang="ja-JP" altLang="en-US" sz="5500" b="1" dirty="0">
                <a:solidFill>
                  <a:srgbClr val="FF0000"/>
                </a:solidFill>
              </a:rPr>
              <a:t>１８％</a:t>
            </a:r>
          </a:p>
        </p:txBody>
      </p:sp>
      <p:sp>
        <p:nvSpPr>
          <p:cNvPr id="9" name="タイトル 2">
            <a:extLst>
              <a:ext uri="{FF2B5EF4-FFF2-40B4-BE49-F238E27FC236}">
                <a16:creationId xmlns:a16="http://schemas.microsoft.com/office/drawing/2014/main" id="{0E576470-93E9-478E-9285-63636A4A0F2F}"/>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400" u="sng" dirty="0"/>
              <a:t>４．検証　＞ ４−３．比較結果</a:t>
            </a:r>
            <a:br>
              <a:rPr lang="en-US" altLang="ja-JP" sz="2400" u="sng" dirty="0"/>
            </a:br>
            <a:r>
              <a:rPr lang="ja-JP" altLang="en-US" sz="2400" dirty="0"/>
              <a:t>　</a:t>
            </a:r>
          </a:p>
        </p:txBody>
      </p:sp>
      <p:pic>
        <p:nvPicPr>
          <p:cNvPr id="11" name="Graphic 13">
            <a:extLst>
              <a:ext uri="{FF2B5EF4-FFF2-40B4-BE49-F238E27FC236}">
                <a16:creationId xmlns:a16="http://schemas.microsoft.com/office/drawing/2014/main" id="{606FEF5A-B65A-4942-A7A8-770BCD84A077}"/>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7">
            <a:extLst>
              <a:ext uri="{FF2B5EF4-FFF2-40B4-BE49-F238E27FC236}">
                <a16:creationId xmlns:a16="http://schemas.microsoft.com/office/drawing/2014/main" id="{72358030-C4FC-40DB-8723-14B495E81854}"/>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グループ化 13">
            <a:extLst>
              <a:ext uri="{FF2B5EF4-FFF2-40B4-BE49-F238E27FC236}">
                <a16:creationId xmlns:a16="http://schemas.microsoft.com/office/drawing/2014/main" id="{7864AB2C-9073-724E-87B5-BA86E847F048}"/>
              </a:ext>
            </a:extLst>
          </p:cNvPr>
          <p:cNvGrpSpPr/>
          <p:nvPr/>
        </p:nvGrpSpPr>
        <p:grpSpPr>
          <a:xfrm>
            <a:off x="-71832" y="150156"/>
            <a:ext cx="1011283" cy="5218718"/>
            <a:chOff x="-71832" y="150156"/>
            <a:chExt cx="1011283" cy="5218718"/>
          </a:xfrm>
        </p:grpSpPr>
        <p:sp>
          <p:nvSpPr>
            <p:cNvPr id="15" name="1 つの角を切り取った四角形 14">
              <a:extLst>
                <a:ext uri="{FF2B5EF4-FFF2-40B4-BE49-F238E27FC236}">
                  <a16:creationId xmlns:a16="http://schemas.microsoft.com/office/drawing/2014/main" id="{4A3B6A5F-8B8F-B944-816D-F58E56CCA96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6" name="1 つの角を切り取った四角形 15">
              <a:extLst>
                <a:ext uri="{FF2B5EF4-FFF2-40B4-BE49-F238E27FC236}">
                  <a16:creationId xmlns:a16="http://schemas.microsoft.com/office/drawing/2014/main" id="{7C43F655-2AE4-BC45-A366-94C065A9115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16">
              <a:extLst>
                <a:ext uri="{FF2B5EF4-FFF2-40B4-BE49-F238E27FC236}">
                  <a16:creationId xmlns:a16="http://schemas.microsoft.com/office/drawing/2014/main" id="{241EFFA5-E9CE-E24F-9287-ED92DE1DC70E}"/>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8" name="1 つの角を切り取った四角形 17">
              <a:extLst>
                <a:ext uri="{FF2B5EF4-FFF2-40B4-BE49-F238E27FC236}">
                  <a16:creationId xmlns:a16="http://schemas.microsoft.com/office/drawing/2014/main" id="{1F988D77-3094-D94C-A751-33FF528003FC}"/>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1 つの角を切り取った四角形 18">
              <a:extLst>
                <a:ext uri="{FF2B5EF4-FFF2-40B4-BE49-F238E27FC236}">
                  <a16:creationId xmlns:a16="http://schemas.microsoft.com/office/drawing/2014/main" id="{EF3FC3AD-D921-F44D-8257-186CFF9000C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0" name="1 つの角を切り取った四角形 19">
              <a:extLst>
                <a:ext uri="{FF2B5EF4-FFF2-40B4-BE49-F238E27FC236}">
                  <a16:creationId xmlns:a16="http://schemas.microsoft.com/office/drawing/2014/main" id="{0B5B4EC2-36DF-7048-9CE3-F9653E18AB6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21" name="1 つの角を切り取った四角形 20">
              <a:extLst>
                <a:ext uri="{FF2B5EF4-FFF2-40B4-BE49-F238E27FC236}">
                  <a16:creationId xmlns:a16="http://schemas.microsoft.com/office/drawing/2014/main" id="{FD9CDFBC-F489-F14E-8F0F-4E34382E10E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2" name="テキスト ボックス 21">
              <a:extLst>
                <a:ext uri="{FF2B5EF4-FFF2-40B4-BE49-F238E27FC236}">
                  <a16:creationId xmlns:a16="http://schemas.microsoft.com/office/drawing/2014/main" id="{AC1AA60C-854C-314C-AF47-43388534C4F8}"/>
                </a:ext>
              </a:extLst>
            </p:cNvPr>
            <p:cNvSpPr txBox="1"/>
            <p:nvPr/>
          </p:nvSpPr>
          <p:spPr>
            <a:xfrm>
              <a:off x="0" y="242251"/>
              <a:ext cx="80010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紹介</a:t>
              </a:r>
            </a:p>
          </p:txBody>
        </p:sp>
        <p:sp>
          <p:nvSpPr>
            <p:cNvPr id="23" name="テキスト ボックス 22">
              <a:extLst>
                <a:ext uri="{FF2B5EF4-FFF2-40B4-BE49-F238E27FC236}">
                  <a16:creationId xmlns:a16="http://schemas.microsoft.com/office/drawing/2014/main" id="{DDFF96EB-144C-D249-B2A6-963141A7E781}"/>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4" name="テキスト ボックス 23">
              <a:extLst>
                <a:ext uri="{FF2B5EF4-FFF2-40B4-BE49-F238E27FC236}">
                  <a16:creationId xmlns:a16="http://schemas.microsoft.com/office/drawing/2014/main" id="{CD0A2F17-E573-6049-9469-0D1F2E5A36A5}"/>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25" name="テキスト ボックス 24">
              <a:extLst>
                <a:ext uri="{FF2B5EF4-FFF2-40B4-BE49-F238E27FC236}">
                  <a16:creationId xmlns:a16="http://schemas.microsoft.com/office/drawing/2014/main" id="{A6477DD5-FBD2-8647-B58D-BEE07A72AF2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6" name="テキスト ボックス 25">
              <a:extLst>
                <a:ext uri="{FF2B5EF4-FFF2-40B4-BE49-F238E27FC236}">
                  <a16:creationId xmlns:a16="http://schemas.microsoft.com/office/drawing/2014/main" id="{B72EAADE-46B0-4B41-8F98-3A8DE3AF5D04}"/>
                </a:ext>
              </a:extLst>
            </p:cNvPr>
            <p:cNvSpPr txBox="1"/>
            <p:nvPr/>
          </p:nvSpPr>
          <p:spPr>
            <a:xfrm>
              <a:off x="-71832" y="324344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検証結果</a:t>
              </a:r>
            </a:p>
          </p:txBody>
        </p:sp>
        <p:sp>
          <p:nvSpPr>
            <p:cNvPr id="27" name="テキスト ボックス 26">
              <a:extLst>
                <a:ext uri="{FF2B5EF4-FFF2-40B4-BE49-F238E27FC236}">
                  <a16:creationId xmlns:a16="http://schemas.microsoft.com/office/drawing/2014/main" id="{6A81D7EE-B589-4B46-B7DF-3C3779F6069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8" name="テキスト ボックス 27">
              <a:extLst>
                <a:ext uri="{FF2B5EF4-FFF2-40B4-BE49-F238E27FC236}">
                  <a16:creationId xmlns:a16="http://schemas.microsoft.com/office/drawing/2014/main" id="{7FC2A40E-01D2-B840-933A-BA14D0F9FE98}"/>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Tree>
    <p:extLst>
      <p:ext uri="{BB962C8B-B14F-4D97-AF65-F5344CB8AC3E}">
        <p14:creationId xmlns:p14="http://schemas.microsoft.com/office/powerpoint/2010/main" val="632094146"/>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2340</TotalTime>
  <Words>2502</Words>
  <Application>Microsoft Macintosh PowerPoint</Application>
  <PresentationFormat>画面に合わせる (4:3)</PresentationFormat>
  <Paragraphs>400</Paragraphs>
  <Slides>29</Slides>
  <Notes>28</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29</vt:i4>
      </vt:variant>
    </vt:vector>
  </HeadingPairs>
  <TitlesOfParts>
    <vt:vector size="39" baseType="lpstr">
      <vt:lpstr>Meiryo UI</vt:lpstr>
      <vt:lpstr>NotoSansJP</vt:lpstr>
      <vt:lpstr>メイリオ</vt:lpstr>
      <vt:lpstr>メイリオ</vt:lpstr>
      <vt:lpstr>Arial</vt:lpstr>
      <vt:lpstr>Calibri</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アジェンダ</vt:lpstr>
      <vt:lpstr>４．仮説 　</vt:lpstr>
      <vt:lpstr>４．検証 　　使用するモデルシステム(グッズ購買サイト) 　</vt:lpstr>
      <vt:lpstr>４．検証 　　構築作業時間の計測の手順 　</vt:lpstr>
      <vt:lpstr>４．検証 　　結果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６．課題 　言語選択の自由度が増す反面、複数言語の保守が必要となる    </vt:lpstr>
      <vt:lpstr>６．課題　＞ 課題②−１．クラウド人材の育成   </vt:lpstr>
      <vt:lpstr>６．課題  継続的な知識習得の必要性   </vt:lpstr>
      <vt:lpstr>６．課題　＞ 課題②−３．クラウド人材の育成 　提言：ノウハウの集約を行い領域横断による人材育成を行う   </vt:lpstr>
      <vt:lpstr>６．課題　＞ 課題②−１．クラウド人材の育成   </vt:lpstr>
      <vt:lpstr>７．今後の展望　＞ ７－１．開発業務への注力 　運用業務の省力化により人員を開発業務へ注力可能となる</vt:lpstr>
      <vt:lpstr>７．今後の展望　＞ ７－２．アプリのマイクロサービス化 </vt:lpstr>
      <vt:lpstr>７．今後の展望　＞ ７－２．アプリのマイクロサービス化 　マイクロサービス　×　ドメイン駆動設計・アジャイル開発</vt:lpstr>
      <vt:lpstr>４．検証 　４−３．構築作業時間</vt:lpstr>
      <vt:lpstr>以下、材料</vt:lpstr>
      <vt:lpstr>セクション区切り線スライド</vt:lpstr>
      <vt:lpstr>キャプション付き コンテンツ</vt:lpstr>
      <vt:lpstr>2 段組</vt:lpstr>
      <vt:lpstr>スライド タイトル 29</vt:lpstr>
      <vt:lpstr>コンテンツのスライド</vt:lpstr>
      <vt:lpstr>キャプション</vt:lpstr>
      <vt:lpstr>概要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松隈 涼太</cp:lastModifiedBy>
  <cp:revision>51</cp:revision>
  <dcterms:created xsi:type="dcterms:W3CDTF">2020-10-03T07:43:30Z</dcterms:created>
  <dcterms:modified xsi:type="dcterms:W3CDTF">2020-10-15T04:00:21Z</dcterms:modified>
</cp:coreProperties>
</file>